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426" r:id="rId3"/>
    <p:sldId id="428" r:id="rId4"/>
    <p:sldId id="427" r:id="rId5"/>
    <p:sldId id="425" r:id="rId6"/>
    <p:sldId id="42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47FED-DC70-4133-AC1F-A13FFE8DAFA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044B3D6-6392-44FF-8814-85BC565A6BDD}">
      <dgm:prSet/>
      <dgm:spPr/>
      <dgm:t>
        <a:bodyPr/>
        <a:lstStyle/>
        <a:p>
          <a:r>
            <a:rPr lang="en-US"/>
            <a:t>What is a “Healthy Community?</a:t>
          </a:r>
        </a:p>
      </dgm:t>
    </dgm:pt>
    <dgm:pt modelId="{D4A9CDF9-2160-4630-9792-5148E53CFBB3}" type="parTrans" cxnId="{55347227-E30E-452A-AA9A-C8222616EB74}">
      <dgm:prSet/>
      <dgm:spPr/>
      <dgm:t>
        <a:bodyPr/>
        <a:lstStyle/>
        <a:p>
          <a:endParaRPr lang="en-US"/>
        </a:p>
      </dgm:t>
    </dgm:pt>
    <dgm:pt modelId="{69581CC6-5308-4DED-BF2E-9352CD3E0973}" type="sibTrans" cxnId="{55347227-E30E-452A-AA9A-C8222616EB74}">
      <dgm:prSet/>
      <dgm:spPr/>
      <dgm:t>
        <a:bodyPr/>
        <a:lstStyle/>
        <a:p>
          <a:endParaRPr lang="en-US"/>
        </a:p>
      </dgm:t>
    </dgm:pt>
    <dgm:pt modelId="{FB53644A-4C11-432D-B4AA-CA0122848965}">
      <dgm:prSet/>
      <dgm:spPr/>
      <dgm:t>
        <a:bodyPr/>
        <a:lstStyle/>
        <a:p>
          <a:r>
            <a:rPr lang="en-US"/>
            <a:t>A place where all people can meet their economic, social, physical, cultural, and spiritual needs; work together for the common good; and participate in creating their future</a:t>
          </a:r>
        </a:p>
      </dgm:t>
    </dgm:pt>
    <dgm:pt modelId="{3C3144C7-F16E-4263-A8E7-44D8EB8A4D1D}" type="parTrans" cxnId="{41CFD467-7025-4700-B668-B5EAB65610C1}">
      <dgm:prSet/>
      <dgm:spPr/>
      <dgm:t>
        <a:bodyPr/>
        <a:lstStyle/>
        <a:p>
          <a:endParaRPr lang="en-US"/>
        </a:p>
      </dgm:t>
    </dgm:pt>
    <dgm:pt modelId="{B631EA34-8724-4190-B214-5DFE73EEF1A9}" type="sibTrans" cxnId="{41CFD467-7025-4700-B668-B5EAB65610C1}">
      <dgm:prSet/>
      <dgm:spPr/>
      <dgm:t>
        <a:bodyPr/>
        <a:lstStyle/>
        <a:p>
          <a:endParaRPr lang="en-US"/>
        </a:p>
      </dgm:t>
    </dgm:pt>
    <dgm:pt modelId="{8DECFA04-8B7F-4C52-B6D9-4BA9B63D8157}" type="pres">
      <dgm:prSet presAssocID="{17547FED-DC70-4133-AC1F-A13FFE8DAFAC}" presName="linear" presStyleCnt="0">
        <dgm:presLayoutVars>
          <dgm:animLvl val="lvl"/>
          <dgm:resizeHandles val="exact"/>
        </dgm:presLayoutVars>
      </dgm:prSet>
      <dgm:spPr/>
    </dgm:pt>
    <dgm:pt modelId="{936693DF-F8C1-44CA-875C-CAD23A8A1519}" type="pres">
      <dgm:prSet presAssocID="{0044B3D6-6392-44FF-8814-85BC565A6BD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7C99B48-3CE3-4F22-99E7-74C1B7AD979B}" type="pres">
      <dgm:prSet presAssocID="{69581CC6-5308-4DED-BF2E-9352CD3E0973}" presName="spacer" presStyleCnt="0"/>
      <dgm:spPr/>
    </dgm:pt>
    <dgm:pt modelId="{8C09062F-85F4-4C5D-9C7E-AB1A767943EC}" type="pres">
      <dgm:prSet presAssocID="{FB53644A-4C11-432D-B4AA-CA012284896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E847E1C-D2B2-45E5-9BDE-630DEE9E10D5}" type="presOf" srcId="{17547FED-DC70-4133-AC1F-A13FFE8DAFAC}" destId="{8DECFA04-8B7F-4C52-B6D9-4BA9B63D8157}" srcOrd="0" destOrd="0" presId="urn:microsoft.com/office/officeart/2005/8/layout/vList2"/>
    <dgm:cxn modelId="{55347227-E30E-452A-AA9A-C8222616EB74}" srcId="{17547FED-DC70-4133-AC1F-A13FFE8DAFAC}" destId="{0044B3D6-6392-44FF-8814-85BC565A6BDD}" srcOrd="0" destOrd="0" parTransId="{D4A9CDF9-2160-4630-9792-5148E53CFBB3}" sibTransId="{69581CC6-5308-4DED-BF2E-9352CD3E0973}"/>
    <dgm:cxn modelId="{E28D452C-5B36-42FC-98CB-F767D2513E4D}" type="presOf" srcId="{FB53644A-4C11-432D-B4AA-CA0122848965}" destId="{8C09062F-85F4-4C5D-9C7E-AB1A767943EC}" srcOrd="0" destOrd="0" presId="urn:microsoft.com/office/officeart/2005/8/layout/vList2"/>
    <dgm:cxn modelId="{41CFD467-7025-4700-B668-B5EAB65610C1}" srcId="{17547FED-DC70-4133-AC1F-A13FFE8DAFAC}" destId="{FB53644A-4C11-432D-B4AA-CA0122848965}" srcOrd="1" destOrd="0" parTransId="{3C3144C7-F16E-4263-A8E7-44D8EB8A4D1D}" sibTransId="{B631EA34-8724-4190-B214-5DFE73EEF1A9}"/>
    <dgm:cxn modelId="{04CA1477-EF10-45F1-9CC6-8DD47531BF2B}" type="presOf" srcId="{0044B3D6-6392-44FF-8814-85BC565A6BDD}" destId="{936693DF-F8C1-44CA-875C-CAD23A8A1519}" srcOrd="0" destOrd="0" presId="urn:microsoft.com/office/officeart/2005/8/layout/vList2"/>
    <dgm:cxn modelId="{913C9020-B84D-4CF1-BE47-0FAAE885C28E}" type="presParOf" srcId="{8DECFA04-8B7F-4C52-B6D9-4BA9B63D8157}" destId="{936693DF-F8C1-44CA-875C-CAD23A8A1519}" srcOrd="0" destOrd="0" presId="urn:microsoft.com/office/officeart/2005/8/layout/vList2"/>
    <dgm:cxn modelId="{C387AD5C-DA09-47F8-8BCE-B476E5832399}" type="presParOf" srcId="{8DECFA04-8B7F-4C52-B6D9-4BA9B63D8157}" destId="{47C99B48-3CE3-4F22-99E7-74C1B7AD979B}" srcOrd="1" destOrd="0" presId="urn:microsoft.com/office/officeart/2005/8/layout/vList2"/>
    <dgm:cxn modelId="{6E0C06C5-55A0-4F67-9E32-71C6A90BA806}" type="presParOf" srcId="{8DECFA04-8B7F-4C52-B6D9-4BA9B63D8157}" destId="{8C09062F-85F4-4C5D-9C7E-AB1A767943E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693DF-F8C1-44CA-875C-CAD23A8A1519}">
      <dsp:nvSpPr>
        <dsp:cNvPr id="0" name=""/>
        <dsp:cNvSpPr/>
      </dsp:nvSpPr>
      <dsp:spPr>
        <a:xfrm>
          <a:off x="0" y="228703"/>
          <a:ext cx="3733184" cy="1565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What is a “Healthy Community?</a:t>
          </a:r>
        </a:p>
      </dsp:txBody>
      <dsp:txXfrm>
        <a:off x="76398" y="305101"/>
        <a:ext cx="3580388" cy="1412225"/>
      </dsp:txXfrm>
    </dsp:sp>
    <dsp:sp modelId="{8C09062F-85F4-4C5D-9C7E-AB1A767943EC}">
      <dsp:nvSpPr>
        <dsp:cNvPr id="0" name=""/>
        <dsp:cNvSpPr/>
      </dsp:nvSpPr>
      <dsp:spPr>
        <a:xfrm>
          <a:off x="0" y="1845564"/>
          <a:ext cx="3733184" cy="15650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place where all people can meet their economic, social, physical, cultural, and spiritual needs; work together for the common good; and participate in creating their future</a:t>
          </a:r>
        </a:p>
      </dsp:txBody>
      <dsp:txXfrm>
        <a:off x="76398" y="1921962"/>
        <a:ext cx="3580388" cy="1412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C1EC8-F4EF-41BD-A228-381887481E3F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2731E-D091-481B-A615-7A1760D81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2731E-D091-481B-A615-7A1760D81D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2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2731E-D091-481B-A615-7A1760D81D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2731E-D091-481B-A615-7A1760D81D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 competencies for community leadership (Community Leadership Handbook, (James F. </a:t>
            </a:r>
            <a:r>
              <a:rPr lang="en-US" dirty="0" err="1"/>
              <a:t>Krile</a:t>
            </a:r>
            <a:r>
              <a:rPr lang="en-US" dirty="0"/>
              <a:t>, with Gordon </a:t>
            </a:r>
            <a:r>
              <a:rPr lang="en-US" dirty="0" err="1"/>
              <a:t>Curphy</a:t>
            </a:r>
            <a:r>
              <a:rPr lang="en-US" dirty="0"/>
              <a:t> and Duane R. Lund</a:t>
            </a:r>
          </a:p>
          <a:p>
            <a:r>
              <a:rPr lang="en-US" dirty="0"/>
              <a:t>Framing Ideas</a:t>
            </a:r>
          </a:p>
          <a:p>
            <a:r>
              <a:rPr lang="en-US" b="1" dirty="0"/>
              <a:t>Building social capital</a:t>
            </a:r>
          </a:p>
          <a:p>
            <a:r>
              <a:rPr lang="en-US" dirty="0"/>
              <a:t>Mobilizing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2731E-D091-481B-A615-7A1760D81D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1FBC-9C6A-4EA9-8866-845BA3A66771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100C-3860-4826-B205-5DF8435B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8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1FBC-9C6A-4EA9-8866-845BA3A66771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100C-3860-4826-B205-5DF8435B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1FBC-9C6A-4EA9-8866-845BA3A66771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100C-3860-4826-B205-5DF8435B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0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1FBC-9C6A-4EA9-8866-845BA3A66771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100C-3860-4826-B205-5DF8435B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1FBC-9C6A-4EA9-8866-845BA3A66771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100C-3860-4826-B205-5DF8435B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1FBC-9C6A-4EA9-8866-845BA3A66771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100C-3860-4826-B205-5DF8435B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9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1FBC-9C6A-4EA9-8866-845BA3A66771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100C-3860-4826-B205-5DF8435B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4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1FBC-9C6A-4EA9-8866-845BA3A66771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100C-3860-4826-B205-5DF8435B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9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1FBC-9C6A-4EA9-8866-845BA3A66771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100C-3860-4826-B205-5DF8435B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1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1FBC-9C6A-4EA9-8866-845BA3A66771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100C-3860-4826-B205-5DF8435B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8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1FBC-9C6A-4EA9-8866-845BA3A66771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100C-3860-4826-B205-5DF8435B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9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1FBC-9C6A-4EA9-8866-845BA3A66771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100C-3860-4826-B205-5DF8435B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6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comm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255287-958D-B33F-1439-D5D84E8F77FF}"/>
              </a:ext>
            </a:extLst>
          </p:cNvPr>
          <p:cNvSpPr txBox="1"/>
          <p:nvPr/>
        </p:nvSpPr>
        <p:spPr>
          <a:xfrm>
            <a:off x="5598460" y="1783959"/>
            <a:ext cx="3065480" cy="306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latin typeface="+mj-lt"/>
                <a:ea typeface="+mj-ea"/>
                <a:cs typeface="+mj-cs"/>
              </a:rPr>
              <a:t>Shared People, Shared Interests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latin typeface="+mj-lt"/>
                <a:ea typeface="+mj-ea"/>
                <a:cs typeface="+mj-cs"/>
              </a:rPr>
              <a:t>Connecting Counties and Our American Indian Organizations</a:t>
            </a:r>
          </a:p>
        </p:txBody>
      </p:sp>
      <p:sp>
        <p:nvSpPr>
          <p:cNvPr id="2105" name="Freeform: Shape 209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045999-FA3F-E4D9-D810-9D4DDFDA7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r="4918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F5C84C-8F8F-C23F-E924-983A0CBF2CB2}"/>
              </a:ext>
            </a:extLst>
          </p:cNvPr>
          <p:cNvSpPr txBox="1"/>
          <p:nvPr/>
        </p:nvSpPr>
        <p:spPr>
          <a:xfrm>
            <a:off x="4136065" y="5861518"/>
            <a:ext cx="4444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400" dirty="0"/>
              <a:t>Photo: Rededication of Hillsborough Village </a:t>
            </a:r>
          </a:p>
          <a:p>
            <a:r>
              <a:rPr lang="en-US" sz="1400" dirty="0"/>
              <a:t>Occaneechi Band of the Saponi Nation</a:t>
            </a:r>
          </a:p>
          <a:p>
            <a:r>
              <a:rPr lang="en-US" sz="1400" dirty="0"/>
              <a:t>Native People of Alamance, Caswell, and Orange Counties</a:t>
            </a:r>
          </a:p>
          <a:p>
            <a:r>
              <a:rPr lang="en-US" sz="1400" dirty="0"/>
              <a:t>April 2022.</a:t>
            </a:r>
          </a:p>
        </p:txBody>
      </p:sp>
      <p:pic>
        <p:nvPicPr>
          <p:cNvPr id="9" name="Graphic 8" descr="Back with solid fill">
            <a:extLst>
              <a:ext uri="{FF2B5EF4-FFF2-40B4-BE49-F238E27FC236}">
                <a16:creationId xmlns:a16="http://schemas.microsoft.com/office/drawing/2014/main" id="{4334FD1C-B7E2-1804-50AA-CDEB37695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48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28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3746" y="303591"/>
            <a:ext cx="3251495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CD0F6C8-03B8-4711-8670-88DEBFB41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Domains of public service leadership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6890B0-C1CA-4A4C-A86A-5217BC7574F1}"/>
              </a:ext>
            </a:extLst>
          </p:cNvPr>
          <p:cNvGrpSpPr/>
          <p:nvPr/>
        </p:nvGrpSpPr>
        <p:grpSpPr>
          <a:xfrm>
            <a:off x="3832707" y="1134587"/>
            <a:ext cx="4941519" cy="4192221"/>
            <a:chOff x="0" y="0"/>
            <a:chExt cx="2286000" cy="2299589"/>
          </a:xfrm>
          <a:solidFill>
            <a:schemeClr val="accent2">
              <a:alpha val="38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E909EB-875E-496F-9EDD-5310AA9C4EC9}"/>
                </a:ext>
              </a:extLst>
            </p:cNvPr>
            <p:cNvGrpSpPr/>
            <p:nvPr/>
          </p:nvGrpSpPr>
          <p:grpSpPr>
            <a:xfrm>
              <a:off x="0" y="0"/>
              <a:ext cx="2286000" cy="2299589"/>
              <a:chOff x="0" y="0"/>
              <a:chExt cx="2286000" cy="2299589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FB68DC0-D759-4E05-8B1B-9D41A82AA0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2286000" cy="228600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5000"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 </a:t>
                </a:r>
                <a:endParaRPr lang="en-US" sz="500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CCD8595-3241-43F5-8BA5-20D3149CB92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1523" y="427016"/>
                <a:ext cx="1828800" cy="182880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5000"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 </a:t>
                </a:r>
                <a:endParaRPr lang="en-US" sz="500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22933F7-79EB-4D4B-BC50-6C3E465EA7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0123" y="914400"/>
                <a:ext cx="1371600" cy="137160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5000"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 </a:t>
                </a:r>
                <a:endParaRPr lang="en-US" sz="500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E144E94-5127-406A-ACED-115D9B8F257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73379" y="1385189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5000"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 </a:t>
                </a:r>
                <a:endParaRPr lang="en-US" sz="500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</p:txBody>
          </p:sp>
        </p:grpSp>
        <p:sp>
          <p:nvSpPr>
            <p:cNvPr id="7" name="Text Box 18">
              <a:extLst>
                <a:ext uri="{FF2B5EF4-FFF2-40B4-BE49-F238E27FC236}">
                  <a16:creationId xmlns:a16="http://schemas.microsoft.com/office/drawing/2014/main" id="{A658D83A-3973-40F2-9D25-E93C6DC5BBD9}"/>
                </a:ext>
              </a:extLst>
            </p:cNvPr>
            <p:cNvSpPr txBox="1"/>
            <p:nvPr/>
          </p:nvSpPr>
          <p:spPr>
            <a:xfrm>
              <a:off x="854575" y="1595452"/>
              <a:ext cx="522696" cy="209013"/>
            </a:xfrm>
            <a:prstGeom prst="rect">
              <a:avLst/>
            </a:prstGeom>
            <a:grpFill/>
          </p:spPr>
          <p:txBody>
            <a:bodyPr wrap="none" rtlCol="0">
              <a:norm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000" kern="1200">
                  <a:solidFill>
                    <a:srgbClr val="1F497D"/>
                  </a:solidFill>
                  <a:effectLst/>
                  <a:ea typeface="ＭＳ 明朝" charset="-128"/>
                  <a:cs typeface="Times New Roman" charset="0"/>
                </a:rPr>
                <a:t>Personal</a:t>
              </a:r>
              <a:endParaRPr lang="en-US" sz="2000">
                <a:effectLst/>
                <a:ea typeface="ＭＳ 明朝" charset="-128"/>
                <a:cs typeface="Times New Roman" charset="0"/>
              </a:endParaRPr>
            </a:p>
          </p:txBody>
        </p:sp>
        <p:sp>
          <p:nvSpPr>
            <p:cNvPr id="8" name="Text Box 19">
              <a:extLst>
                <a:ext uri="{FF2B5EF4-FFF2-40B4-BE49-F238E27FC236}">
                  <a16:creationId xmlns:a16="http://schemas.microsoft.com/office/drawing/2014/main" id="{02B2DE43-0B0B-40BA-B63A-9594BBB6CBA7}"/>
                </a:ext>
              </a:extLst>
            </p:cNvPr>
            <p:cNvSpPr txBox="1"/>
            <p:nvPr/>
          </p:nvSpPr>
          <p:spPr>
            <a:xfrm>
              <a:off x="767032" y="1108068"/>
              <a:ext cx="730794" cy="209013"/>
            </a:xfrm>
            <a:prstGeom prst="rect">
              <a:avLst/>
            </a:prstGeom>
            <a:grpFill/>
          </p:spPr>
          <p:txBody>
            <a:bodyPr wrap="none" rtlCol="0">
              <a:norm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000" kern="1200">
                  <a:solidFill>
                    <a:srgbClr val="1F497D"/>
                  </a:solidFill>
                  <a:effectLst/>
                  <a:ea typeface="ＭＳ 明朝" charset="-128"/>
                  <a:cs typeface="Times New Roman" charset="0"/>
                </a:rPr>
                <a:t>Interpersonal</a:t>
              </a:r>
              <a:endParaRPr lang="en-US" sz="2000">
                <a:effectLst/>
                <a:ea typeface="ＭＳ 明朝" charset="-128"/>
                <a:cs typeface="Times New Roman" charset="0"/>
              </a:endParaRPr>
            </a:p>
          </p:txBody>
        </p:sp>
        <p:sp>
          <p:nvSpPr>
            <p:cNvPr id="9" name="Text Box 20">
              <a:extLst>
                <a:ext uri="{FF2B5EF4-FFF2-40B4-BE49-F238E27FC236}">
                  <a16:creationId xmlns:a16="http://schemas.microsoft.com/office/drawing/2014/main" id="{17033D5E-06AE-447B-9F95-3DD367413BB5}"/>
                </a:ext>
              </a:extLst>
            </p:cNvPr>
            <p:cNvSpPr txBox="1"/>
            <p:nvPr/>
          </p:nvSpPr>
          <p:spPr>
            <a:xfrm>
              <a:off x="731518" y="649058"/>
              <a:ext cx="798121" cy="209013"/>
            </a:xfrm>
            <a:prstGeom prst="rect">
              <a:avLst/>
            </a:prstGeom>
            <a:grpFill/>
          </p:spPr>
          <p:txBody>
            <a:bodyPr wrap="none" rtlCol="0">
              <a:norm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000" kern="1200">
                  <a:solidFill>
                    <a:srgbClr val="1F497D"/>
                  </a:solidFill>
                  <a:effectLst/>
                  <a:ea typeface="ＭＳ 明朝" charset="-128"/>
                  <a:cs typeface="Times New Roman" charset="0"/>
                </a:rPr>
                <a:t>Organizational</a:t>
              </a:r>
              <a:endParaRPr lang="en-US" sz="2000">
                <a:effectLst/>
                <a:ea typeface="ＭＳ 明朝" charset="-128"/>
                <a:cs typeface="Times New Roman" charset="0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9B487D2B-958D-4DE8-8CC1-44F610DF328E}"/>
                </a:ext>
              </a:extLst>
            </p:cNvPr>
            <p:cNvSpPr txBox="1"/>
            <p:nvPr/>
          </p:nvSpPr>
          <p:spPr>
            <a:xfrm>
              <a:off x="768123" y="149895"/>
              <a:ext cx="609148" cy="209013"/>
            </a:xfrm>
            <a:prstGeom prst="rect">
              <a:avLst/>
            </a:prstGeom>
            <a:grpFill/>
          </p:spPr>
          <p:txBody>
            <a:bodyPr wrap="none" rtlCol="0">
              <a:norm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000" kern="1200" dirty="0">
                  <a:solidFill>
                    <a:srgbClr val="1F497D"/>
                  </a:solidFill>
                  <a:effectLst/>
                  <a:ea typeface="ＭＳ 明朝" charset="-128"/>
                  <a:cs typeface="Times New Roman" charset="0"/>
                </a:rPr>
                <a:t>Community</a:t>
              </a:r>
              <a:endParaRPr lang="en-US" sz="2000" dirty="0">
                <a:effectLst/>
                <a:ea typeface="ＭＳ 明朝" charset="-128"/>
                <a:cs typeface="Times New Roman" charset="0"/>
              </a:endParaRPr>
            </a:p>
          </p:txBody>
        </p:sp>
      </p:grpSp>
      <p:pic>
        <p:nvPicPr>
          <p:cNvPr id="17" name="Graphic 16" descr="Back with solid fill">
            <a:extLst>
              <a:ext uri="{FF2B5EF4-FFF2-40B4-BE49-F238E27FC236}">
                <a16:creationId xmlns:a16="http://schemas.microsoft.com/office/drawing/2014/main" id="{723B3674-F3E1-D8E6-B07E-9DD93ABF6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3004" y="978195"/>
            <a:ext cx="1521067" cy="10687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40B63E-DDB3-1696-6B5F-0A869C18F9D9}"/>
              </a:ext>
            </a:extLst>
          </p:cNvPr>
          <p:cNvSpPr txBox="1"/>
          <p:nvPr/>
        </p:nvSpPr>
        <p:spPr>
          <a:xfrm>
            <a:off x="7474688" y="839972"/>
            <a:ext cx="146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226775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36F9B-8724-6137-96B2-C1EBCD5B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/>
              <a:t>Com﮲mu﮲ni﮲ty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943F6-436D-31C0-468C-BCEF19E3B618}"/>
              </a:ext>
            </a:extLst>
          </p:cNvPr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500" b="1" i="0" dirty="0">
                <a:effectLst/>
              </a:rPr>
              <a:t>Definition of </a:t>
            </a:r>
            <a:r>
              <a:rPr lang="en-US" sz="1500" b="1" i="1" dirty="0">
                <a:effectLst/>
              </a:rPr>
              <a:t>community</a:t>
            </a:r>
            <a:endParaRPr lang="en-US" sz="1500" b="1" i="0" dirty="0">
              <a:effectLst/>
            </a:endParaRP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500" b="1" i="0" dirty="0">
                <a:effectLst/>
              </a:rPr>
              <a:t>1: </a:t>
            </a:r>
            <a:r>
              <a:rPr lang="en-US" sz="1500" b="0" i="0" dirty="0">
                <a:effectLst/>
              </a:rPr>
              <a:t>a unified body of individuals: such as 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500" b="1" i="0" dirty="0">
                <a:effectLst/>
              </a:rPr>
              <a:t>a.</a:t>
            </a:r>
            <a:r>
              <a:rPr lang="en-US" sz="1500" b="0" i="0" dirty="0">
                <a:effectLst/>
              </a:rPr>
              <a:t> the people with </a:t>
            </a:r>
            <a:r>
              <a:rPr lang="en-US" sz="1500" b="0" i="0" u="none" strike="noStrike" dirty="0">
                <a:effectLst/>
                <a:hlinkClick r:id="rId3"/>
              </a:rPr>
              <a:t>common</a:t>
            </a:r>
            <a:r>
              <a:rPr lang="en-US" sz="1500" b="0" i="0" dirty="0">
                <a:effectLst/>
              </a:rPr>
              <a:t> interests living in a particular area; broadly, the area itself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500" b="1" i="0" dirty="0">
                <a:effectLst/>
              </a:rPr>
              <a:t>b: </a:t>
            </a:r>
            <a:r>
              <a:rPr lang="en-US" sz="1500" b="0" i="0" dirty="0">
                <a:effectLst/>
              </a:rPr>
              <a:t>a group of people with a common characteristic or interest living together within a larger society </a:t>
            </a:r>
          </a:p>
        </p:txBody>
      </p:sp>
      <p:pic>
        <p:nvPicPr>
          <p:cNvPr id="13" name="Picture 12" descr="Colourful carved figures of humans">
            <a:extLst>
              <a:ext uri="{FF2B5EF4-FFF2-40B4-BE49-F238E27FC236}">
                <a16:creationId xmlns:a16="http://schemas.microsoft.com/office/drawing/2014/main" id="{AD9A34FD-16BD-059C-0CD4-C44E1DD3F7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16" r="23084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059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6911E-9AEC-1BB6-8411-98D50FB59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dirty="0"/>
              <a:t>WANTED: COMMUNITY LEADERS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F7651-8DB6-8FA8-B135-AAB214CE4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 dirty="0"/>
              <a:t>JOB DESCRIPTION: </a:t>
            </a:r>
          </a:p>
          <a:p>
            <a:pPr marL="0"/>
            <a:endParaRPr lang="en-US" sz="1900" dirty="0"/>
          </a:p>
          <a:p>
            <a:pPr marL="0" indent="0">
              <a:buNone/>
            </a:pPr>
            <a:r>
              <a:rPr lang="en-US" sz="1900" dirty="0"/>
              <a:t>“A PERSON WHO WORKS WITH OTHERS TO DEVELOP AND SUSTAIN THE HEALTH OF THE COMMUNITY”</a:t>
            </a:r>
          </a:p>
        </p:txBody>
      </p:sp>
      <p:pic>
        <p:nvPicPr>
          <p:cNvPr id="6" name="Content Placeholder 5" descr="Grey paper boats and one orange boat">
            <a:extLst>
              <a:ext uri="{FF2B5EF4-FFF2-40B4-BE49-F238E27FC236}">
                <a16:creationId xmlns:a16="http://schemas.microsoft.com/office/drawing/2014/main" id="{534C6590-391C-C6F7-0A4E-5BC4C96C75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3" r="2680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295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4DE24-A3EB-047E-FFEB-2ECFEB2C7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0" r="34827" b="-2"/>
          <a:stretch/>
        </p:blipFill>
        <p:spPr>
          <a:xfrm>
            <a:off x="-7145" y="3725"/>
            <a:ext cx="4384623" cy="685054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145" y="-6558"/>
            <a:ext cx="4691122" cy="6874766"/>
            <a:chOff x="-9149" y="3725"/>
            <a:chExt cx="6254832" cy="688720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27" name="TextBox 2">
            <a:extLst>
              <a:ext uri="{FF2B5EF4-FFF2-40B4-BE49-F238E27FC236}">
                <a16:creationId xmlns:a16="http://schemas.microsoft.com/office/drawing/2014/main" id="{9749353A-59EC-330D-0775-0201B9C86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269527"/>
              </p:ext>
            </p:extLst>
          </p:nvPr>
        </p:nvGraphicFramePr>
        <p:xfrm>
          <a:off x="4567930" y="2415756"/>
          <a:ext cx="3733184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989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0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Rectangle 30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C Tribal and UrbanCommunities Map graphic">
            <a:extLst>
              <a:ext uri="{FF2B5EF4-FFF2-40B4-BE49-F238E27FC236}">
                <a16:creationId xmlns:a16="http://schemas.microsoft.com/office/drawing/2014/main" id="{259A289C-3FB4-31FD-5E31-9B22D1B0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924243"/>
            <a:ext cx="8178799" cy="50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577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2742</TotalTime>
  <Words>209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Domains of public service leadership</vt:lpstr>
      <vt:lpstr>Com﮲mu﮲ni﮲ty</vt:lpstr>
      <vt:lpstr>WANTED: COMMUNITY LEADERS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Roesler, Patrice Crawford</dc:creator>
  <cp:lastModifiedBy>Roesler, Patrice Crawford</cp:lastModifiedBy>
  <cp:revision>8</cp:revision>
  <dcterms:created xsi:type="dcterms:W3CDTF">2020-10-11T15:57:19Z</dcterms:created>
  <dcterms:modified xsi:type="dcterms:W3CDTF">2022-08-08T13:14:37Z</dcterms:modified>
</cp:coreProperties>
</file>