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5"/>
  </p:sldMasterIdLst>
  <p:notesMasterIdLst>
    <p:notesMasterId r:id="rId14"/>
  </p:notesMasterIdLst>
  <p:handoutMasterIdLst>
    <p:handoutMasterId r:id="rId15"/>
  </p:handoutMasterIdLst>
  <p:sldIdLst>
    <p:sldId id="259" r:id="rId6"/>
    <p:sldId id="458" r:id="rId7"/>
    <p:sldId id="472" r:id="rId8"/>
    <p:sldId id="475" r:id="rId9"/>
    <p:sldId id="471" r:id="rId10"/>
    <p:sldId id="462" r:id="rId11"/>
    <p:sldId id="473" r:id="rId12"/>
    <p:sldId id="474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BEA34-37D5-44F2-ABAF-ACDF96F3D279}">
          <p14:sldIdLst>
            <p14:sldId id="259"/>
          </p14:sldIdLst>
        </p14:section>
        <p14:section name="Untitled Section" id="{0CA0D5D0-F993-411B-9EA3-6CC47E06B2C9}">
          <p14:sldIdLst>
            <p14:sldId id="458"/>
            <p14:sldId id="472"/>
            <p14:sldId id="475"/>
            <p14:sldId id="471"/>
            <p14:sldId id="462"/>
            <p14:sldId id="473"/>
            <p14:sldId id="4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78">
          <p15:clr>
            <a:srgbClr val="A4A3A4"/>
          </p15:clr>
        </p15:guide>
        <p15:guide id="2" pos="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Kinlaw" initials="PK" lastIdx="1" clrIdx="0">
    <p:extLst>
      <p:ext uri="{19B8F6BF-5375-455C-9EA6-DF929625EA0E}">
        <p15:presenceInfo xmlns:p15="http://schemas.microsoft.com/office/powerpoint/2012/main" userId="S-1-5-21-117609710-436374069-854245398-40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9F"/>
    <a:srgbClr val="F1C400"/>
    <a:srgbClr val="003C71"/>
    <a:srgbClr val="B0DFAB"/>
    <a:srgbClr val="54B948"/>
    <a:srgbClr val="5B6770"/>
    <a:srgbClr val="5B8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57227" autoAdjust="0"/>
  </p:normalViewPr>
  <p:slideViewPr>
    <p:cSldViewPr snapToGrid="0" snapToObjects="1" showGuides="1">
      <p:cViewPr varScale="1">
        <p:scale>
          <a:sx n="66" d="100"/>
          <a:sy n="66" d="100"/>
        </p:scale>
        <p:origin x="2196" y="48"/>
      </p:cViewPr>
      <p:guideLst>
        <p:guide orient="horz" pos="1578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/>
          <a:lstStyle>
            <a:lvl1pPr algn="r">
              <a:defRPr sz="1200"/>
            </a:lvl1pPr>
          </a:lstStyle>
          <a:p>
            <a:fld id="{E2EC79DB-347E-514C-AD81-8487B2D74C58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 anchor="b"/>
          <a:lstStyle>
            <a:lvl1pPr algn="r">
              <a:defRPr sz="1200"/>
            </a:lvl1pPr>
          </a:lstStyle>
          <a:p>
            <a:fld id="{57EA3A59-FC8D-634A-BE51-2F78068E2B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26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/>
          <a:lstStyle>
            <a:lvl1pPr algn="r">
              <a:defRPr sz="1200"/>
            </a:lvl1pPr>
          </a:lstStyle>
          <a:p>
            <a:fld id="{13FF2700-6301-DE4F-A5E9-1EBC3AEF0051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96" tIns="48198" rIns="96396" bIns="4819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396" tIns="48198" rIns="96396" bIns="481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396" tIns="48198" rIns="96396" bIns="48198" rtlCol="0" anchor="b"/>
          <a:lstStyle>
            <a:lvl1pPr algn="r">
              <a:defRPr sz="1200"/>
            </a:lvl1pPr>
          </a:lstStyle>
          <a:p>
            <a:fld id="{693ED445-7360-1145-AF4C-4CE28F6FB4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8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BFA6DC-11A7-4D42-BEBD-35FB66DA67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946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ED445-7360-1145-AF4C-4CE28F6FB47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1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ED445-7360-1145-AF4C-4CE28F6FB47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7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ED445-7360-1145-AF4C-4CE28F6FB47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80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ED445-7360-1145-AF4C-4CE28F6FB47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34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ED445-7360-1145-AF4C-4CE28F6FB47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0617"/>
            <a:ext cx="9148221" cy="6019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384" y="3029991"/>
            <a:ext cx="6858000" cy="1825788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4384" y="5065713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4366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3865AC-D472-4814-A0AC-1DF10D8411C4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0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A39565-F4CA-4FDF-82DB-47114061DF39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6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4746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4746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255D0E-D024-42DF-A6D8-8C200576A67B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14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9/11/2023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1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28" y="117080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28" y="40505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178011"/>
            <a:ext cx="1983921" cy="566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116310"/>
            <a:ext cx="1438955" cy="70274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93903" y="957826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62466" y="626893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1A981D-C996-4ACD-818E-B81C8DD83C5E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5753" y="6268936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9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14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14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69B78E-C145-40BE-8011-02807F16CEA1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346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346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05465B-BBCE-4FE0-9264-F57B20878CA9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2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0F26C7-8C46-40B6-9EBF-E774A62DD20C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1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EA1F13-291B-4B28-8321-5A01768C08E8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3943EF-95F6-4F1F-9688-0C8D95AD02F7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0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" y="6141811"/>
            <a:ext cx="1983921" cy="5668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99" y="6080110"/>
            <a:ext cx="1438955" cy="70274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93903" y="5959929"/>
            <a:ext cx="870925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224768" y="626266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A5B8F45-6FE8-462D-8914-3D1530C912B9}" type="datetime1">
              <a:rPr lang="en-US" smtClean="0"/>
              <a:t>6/14/2024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3961" y="626266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264759E-E92B-445E-8F12-6854C11460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9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763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k.kinlaw@nctreasurer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Contribution-Based Benefit Cap – “Pension Spiking”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N.C. Association of County Commissioners</a:t>
            </a:r>
          </a:p>
          <a:p>
            <a:r>
              <a:rPr lang="en-US" dirty="0"/>
              <a:t>June 11, 2024</a:t>
            </a:r>
          </a:p>
        </p:txBody>
      </p:sp>
    </p:spTree>
    <p:extLst>
      <p:ext uri="{BB962C8B-B14F-4D97-AF65-F5344CB8AC3E}">
        <p14:creationId xmlns:p14="http://schemas.microsoft.com/office/powerpoint/2010/main" val="25620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Briefing on the Contribution-Based Benefit Cap (CBBC), a.k.a. “Pension Spiking”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Presenter: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Taylor Matyi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Policy Development Analyst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Retirement Systems Division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Department of State Treasurer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Taylor.Matyi@nctreasurer.com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264759E-E92B-445E-8F12-6854C11460A0}" type="slidenum">
              <a:rPr lang="en-US" sz="135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pPr defTabSz="685800"/>
              <a:t>2</a:t>
            </a:fld>
            <a:endParaRPr lang="en-US" sz="1350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7416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7323-CFE2-6FB8-A9D3-5E55286A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LGERS Retirement Benefit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4AEC7-CD74-24C7-EC93-5C0891F6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Final Compensation (AFC)</a:t>
            </a:r>
          </a:p>
          <a:p>
            <a:r>
              <a:rPr lang="en-US" dirty="0"/>
              <a:t>Retirement Factor</a:t>
            </a:r>
          </a:p>
          <a:p>
            <a:r>
              <a:rPr lang="en-US" dirty="0"/>
              <a:t>Creditable Service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$50,000 (AFC)  X  1.85% (Retirement Factor)  X  30 Years of Service</a:t>
            </a:r>
          </a:p>
          <a:p>
            <a:pPr lvl="1"/>
            <a:r>
              <a:rPr lang="en-US" dirty="0"/>
              <a:t>$27,750 Annual Retirement Allowance</a:t>
            </a:r>
          </a:p>
          <a:p>
            <a:pPr lvl="1"/>
            <a:r>
              <a:rPr lang="en-US" dirty="0"/>
              <a:t>$2,312.50 Monthly Maximum Retirement Allowance </a:t>
            </a:r>
          </a:p>
          <a:p>
            <a:r>
              <a:rPr lang="en-US" dirty="0"/>
              <a:t>Early Retirement Reduction Factor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899EE-242D-0B6B-6424-4F09708C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9/11/2023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A655A-1E0D-1481-86F0-D09C59B6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759E-E92B-445E-8F12-6854C11460A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9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E155-F38F-6642-D54F-4CDD4A84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CBBC &amp; LGERS -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77A71-3D2A-58C1-0C16-2BDA02401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014124"/>
          </a:xfrm>
        </p:spPr>
        <p:txBody>
          <a:bodyPr/>
          <a:lstStyle/>
          <a:p>
            <a:r>
              <a:rPr lang="en-US" dirty="0"/>
              <a:t>Contribution-Based Benefit Cap (CBBC) is sometimes called NC’s “anti-pension spiking” provision, first enacted by S.L. 2014-88</a:t>
            </a:r>
          </a:p>
          <a:p>
            <a:r>
              <a:rPr lang="en-US" dirty="0"/>
              <a:t>Reimbursements  &amp; Allowances</a:t>
            </a:r>
          </a:p>
          <a:p>
            <a:r>
              <a:rPr lang="en-US" dirty="0"/>
              <a:t>Liability to the Retirement System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8B1F-2869-7AFC-5C66-18A5AB55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9/11/2023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A5DBA-C510-28B4-075B-4FA25CC8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759E-E92B-445E-8F12-6854C11460A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8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EAB9-E1DE-AD60-C792-812213D5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CBBC &amp; LGERS -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615E7-97CD-C32B-0E1E-AEB840AA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CBBC Cap Factor - No More than 0.75% of Allowances</a:t>
            </a:r>
          </a:p>
          <a:p>
            <a:r>
              <a:rPr lang="en-US" dirty="0"/>
              <a:t>Average Final Compensation Limit</a:t>
            </a:r>
          </a:p>
          <a:p>
            <a:pPr lvl="1"/>
            <a:r>
              <a:rPr lang="en-US" dirty="0"/>
              <a:t>At least $100,000</a:t>
            </a:r>
          </a:p>
          <a:p>
            <a:pPr lvl="1"/>
            <a:r>
              <a:rPr lang="en-US" dirty="0"/>
              <a:t>Further Indexed for Inflation ($130,764.73 as of 2024)</a:t>
            </a:r>
          </a:p>
          <a:p>
            <a:r>
              <a:rPr lang="en-US" dirty="0"/>
              <a:t>Annuity Factor</a:t>
            </a:r>
          </a:p>
          <a:p>
            <a:r>
              <a:rPr lang="en-US" dirty="0"/>
              <a:t>Required vs. Voluntary Employer Contributions</a:t>
            </a:r>
          </a:p>
          <a:p>
            <a:pPr lvl="1"/>
            <a:r>
              <a:rPr lang="en-US" dirty="0"/>
              <a:t>January 1, 2015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CE4B3-592D-4512-9225-A0AC465BB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9/11/2023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CADDF-E9FF-7A65-3F6B-5E139FD5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759E-E92B-445E-8F12-6854C11460A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1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CBBC and LGERS – Simplified Example*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4686"/>
            <a:ext cx="7886700" cy="40141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LGERS Annual Retirement Allowance is $150,000 (AFC x 1.85% x Service)</a:t>
            </a:r>
          </a:p>
          <a:p>
            <a:r>
              <a:rPr lang="en-US" dirty="0"/>
              <a:t>Retiree’s 6% contributions would have funded lifetime benefit of $30,000 / year; 4.7 x $30,000 = $141,000; </a:t>
            </a:r>
          </a:p>
          <a:p>
            <a:r>
              <a:rPr lang="en-US" dirty="0"/>
              <a:t>Retiree is age 55 (corresponding actuarial factor currently 13.2091)</a:t>
            </a:r>
          </a:p>
          <a:p>
            <a:r>
              <a:rPr lang="en-US" dirty="0"/>
              <a:t>If retiree joined LGERS before 2015:</a:t>
            </a:r>
          </a:p>
          <a:p>
            <a:pPr lvl="1"/>
            <a:r>
              <a:rPr lang="en-US" dirty="0"/>
              <a:t>Retiree’s LGERS benefit $150,000 / year</a:t>
            </a:r>
          </a:p>
          <a:p>
            <a:pPr lvl="1"/>
            <a:r>
              <a:rPr lang="en-US" dirty="0"/>
              <a:t>Last employer pays LGERS ($150,000 - $141,000) x 13.2091, or ~ $119,000</a:t>
            </a:r>
          </a:p>
          <a:p>
            <a:r>
              <a:rPr lang="en-US" dirty="0"/>
              <a:t>If retiree joined LGERS in 2015 or later:</a:t>
            </a:r>
          </a:p>
          <a:p>
            <a:pPr lvl="1"/>
            <a:r>
              <a:rPr lang="en-US" dirty="0"/>
              <a:t>Retiree’s LGERS benefit $150,000 / year </a:t>
            </a:r>
            <a:r>
              <a:rPr lang="en-US" u="sng" dirty="0"/>
              <a:t>if</a:t>
            </a:r>
            <a:r>
              <a:rPr lang="en-US" dirty="0"/>
              <a:t> ~$119,000 lump sum paid to LGERS by retiree and/or employer(s)</a:t>
            </a:r>
          </a:p>
          <a:p>
            <a:pPr lvl="1"/>
            <a:r>
              <a:rPr lang="en-US" dirty="0"/>
              <a:t>Otherwise, retiree’s LGERS benefit will be $141,000 / year</a:t>
            </a:r>
          </a:p>
          <a:p>
            <a:pPr lvl="1"/>
            <a:r>
              <a:rPr lang="en-US" dirty="0"/>
              <a:t>Employers cannot discriminate against some employees by paying for others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264759E-E92B-445E-8F12-6854C11460A0}" type="slidenum">
              <a:rPr lang="en-US" sz="135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pPr defTabSz="685800"/>
              <a:t>6</a:t>
            </a:fld>
            <a:endParaRPr lang="en-US" sz="1350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428651-B613-9297-BA22-66151343140F}"/>
              </a:ext>
            </a:extLst>
          </p:cNvPr>
          <p:cNvSpPr txBox="1">
            <a:spLocks/>
          </p:cNvSpPr>
          <p:nvPr/>
        </p:nvSpPr>
        <p:spPr>
          <a:xfrm>
            <a:off x="628650" y="5664552"/>
            <a:ext cx="7886700" cy="482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* Some details omitted for brevity.</a:t>
            </a:r>
          </a:p>
        </p:txBody>
      </p:sp>
    </p:spTree>
    <p:extLst>
      <p:ext uri="{BB962C8B-B14F-4D97-AF65-F5344CB8AC3E}">
        <p14:creationId xmlns:p14="http://schemas.microsoft.com/office/powerpoint/2010/main" val="248050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3767-81B8-6D4D-EB47-1BC7DFA7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Installment Payment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5833-656A-12B8-DF77-766DD71AE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 – 15 Months; No Interest</a:t>
            </a:r>
          </a:p>
          <a:p>
            <a:r>
              <a:rPr lang="en-US" dirty="0"/>
              <a:t>Option 2 – 27 Months; With Interest</a:t>
            </a:r>
          </a:p>
          <a:p>
            <a:r>
              <a:rPr lang="en-US" dirty="0"/>
              <a:t>Option 3 – Employer Contribution Rate Adjustment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D05DA-D830-5422-B5EC-761BEA89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9/11/2023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E0E00-85ED-21D9-3256-5D08572C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759E-E92B-445E-8F12-6854C11460A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C043-E6AE-D9BC-F6C6-46B447FD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9985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7E8B-3A87-DC02-B75A-6BBA45BD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9/11/2023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1F2EB-4538-7A25-0BF0-4EF10C63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759E-E92B-445E-8F12-6854C11460A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359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b9e605d-6da6-421e-84a6-6502d598475a">SZA3YSNECVJS-1411251714-268</_dlc_DocId>
    <_dlc_DocIdUrl xmlns="1b9e605d-6da6-421e-84a6-6502d598475a">
      <Url>https://compass.nctreasurer.com/ret/RSDLeadership/_layouts/15/DocIdRedir.aspx?ID=SZA3YSNECVJS-1411251714-268</Url>
      <Description>SZA3YSNECVJS-1411251714-268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B45D6149D72843A5A6BE13FE70E5E9" ma:contentTypeVersion="10" ma:contentTypeDescription="Create a new document." ma:contentTypeScope="" ma:versionID="d8c1904f65bf04388f6fc43bc4283990">
  <xsd:schema xmlns:xsd="http://www.w3.org/2001/XMLSchema" xmlns:xs="http://www.w3.org/2001/XMLSchema" xmlns:p="http://schemas.microsoft.com/office/2006/metadata/properties" xmlns:ns2="1b9e605d-6da6-421e-84a6-6502d598475a" targetNamespace="http://schemas.microsoft.com/office/2006/metadata/properties" ma:root="true" ma:fieldsID="2c37f592261d58c0fe4ab0c95f8a52f0" ns2:_="">
    <xsd:import namespace="1b9e605d-6da6-421e-84a6-6502d59847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e605d-6da6-421e-84a6-6502d598475a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3B226D-E683-42B2-85A4-B152774FDF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A46907-32AA-499A-8E73-03C07CF5DFC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7EC178-A30A-4CEE-903B-9C06146CAE79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1b9e605d-6da6-421e-84a6-6502d598475a"/>
  </ds:schemaRefs>
</ds:datastoreItem>
</file>

<file path=customXml/itemProps4.xml><?xml version="1.0" encoding="utf-8"?>
<ds:datastoreItem xmlns:ds="http://schemas.openxmlformats.org/officeDocument/2006/customXml" ds:itemID="{68119481-D463-406D-A238-F96A01480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9e605d-6da6-421e-84a6-6502d5984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9128</TotalTime>
  <Words>387</Words>
  <Application>Microsoft Office PowerPoint</Application>
  <PresentationFormat>On-screen Show (4:3)</PresentationFormat>
  <Paragraphs>67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Contribution-Based Benefit Cap – “Pension Spiking”</vt:lpstr>
      <vt:lpstr>Briefing on the Contribution-Based Benefit Cap (CBBC), a.k.a. “Pension Spiking”</vt:lpstr>
      <vt:lpstr>LGERS Retirement Benefit Calculation</vt:lpstr>
      <vt:lpstr>CBBC &amp; LGERS - History</vt:lpstr>
      <vt:lpstr>CBBC &amp; LGERS - Calculation</vt:lpstr>
      <vt:lpstr>CBBC and LGERS – Simplified Example*</vt:lpstr>
      <vt:lpstr>Installment Payment Plans</vt:lpstr>
      <vt:lpstr>Questions?</vt:lpstr>
    </vt:vector>
  </TitlesOfParts>
  <Company>CoreBrand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 Ruddy</dc:creator>
  <cp:lastModifiedBy>Destiny Everett</cp:lastModifiedBy>
  <cp:revision>340</cp:revision>
  <cp:lastPrinted>2018-04-13T12:59:14Z</cp:lastPrinted>
  <dcterms:created xsi:type="dcterms:W3CDTF">2013-08-27T15:46:32Z</dcterms:created>
  <dcterms:modified xsi:type="dcterms:W3CDTF">2024-06-14T19:14:45Z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0x0101000DB45D6149D72843A5A6BE13FE70E5E9</vt:lpwstr>
  </property>
  <property fmtid="{D5CDD505-2E9C-101B-9397-08002B2CF9AE}" pid="3" name="_dlc_DocIdItemGuid">
    <vt:lpwstr>a8188cfc-34c4-4768-a163-b91cf8bfef0d</vt:lpwstr>
  </property>
</Properties>
</file>