
<file path=[Content_Types].xml><?xml version="1.0" encoding="utf-8"?>
<Types xmlns="http://schemas.openxmlformats.org/package/2006/content-types">
  <Default Extension="emf" ContentType="image/x-emf"/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39" r:id="rId3"/>
    <p:sldId id="340" r:id="rId4"/>
    <p:sldId id="257" r:id="rId5"/>
    <p:sldId id="284" r:id="rId6"/>
    <p:sldId id="285" r:id="rId7"/>
    <p:sldId id="286" r:id="rId8"/>
    <p:sldId id="341" r:id="rId9"/>
    <p:sldId id="342" r:id="rId10"/>
    <p:sldId id="343" r:id="rId11"/>
    <p:sldId id="346" r:id="rId12"/>
    <p:sldId id="1878789703" r:id="rId13"/>
    <p:sldId id="1878789707" r:id="rId14"/>
    <p:sldId id="1878789705" r:id="rId15"/>
    <p:sldId id="1878789706" r:id="rId16"/>
    <p:sldId id="1878789709" r:id="rId17"/>
    <p:sldId id="271" r:id="rId18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35B"/>
    <a:srgbClr val="13436B"/>
    <a:srgbClr val="DAA111"/>
    <a:srgbClr val="AEB1C1"/>
    <a:srgbClr val="BADCF8"/>
    <a:srgbClr val="FF5050"/>
    <a:srgbClr val="ECAA1F"/>
    <a:srgbClr val="14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82F6D5-F9F3-46AF-A2DB-15E25BBF37FB}" v="12" dt="2024-06-11T10:21:55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6247" autoAdjust="0"/>
  </p:normalViewPr>
  <p:slideViewPr>
    <p:cSldViewPr snapToGrid="0">
      <p:cViewPr varScale="1">
        <p:scale>
          <a:sx n="103" d="100"/>
          <a:sy n="103" d="100"/>
        </p:scale>
        <p:origin x="2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arrington" userId="1f821953-aee8-4d10-91a6-6a35bfdc3536" providerId="ADAL" clId="{F982F6D5-F9F3-46AF-A2DB-15E25BBF37FB}"/>
    <pc:docChg chg="undo custSel delSld modSld">
      <pc:chgData name="Chris Harrington" userId="1f821953-aee8-4d10-91a6-6a35bfdc3536" providerId="ADAL" clId="{F982F6D5-F9F3-46AF-A2DB-15E25BBF37FB}" dt="2024-06-11T10:28:02.936" v="722" actId="20577"/>
      <pc:docMkLst>
        <pc:docMk/>
      </pc:docMkLst>
      <pc:sldChg chg="modAnim">
        <pc:chgData name="Chris Harrington" userId="1f821953-aee8-4d10-91a6-6a35bfdc3536" providerId="ADAL" clId="{F982F6D5-F9F3-46AF-A2DB-15E25BBF37FB}" dt="2024-06-10T21:13:11.802" v="652"/>
        <pc:sldMkLst>
          <pc:docMk/>
          <pc:sldMk cId="1731982580" sldId="286"/>
        </pc:sldMkLst>
      </pc:sldChg>
      <pc:sldChg chg="del">
        <pc:chgData name="Chris Harrington" userId="1f821953-aee8-4d10-91a6-6a35bfdc3536" providerId="ADAL" clId="{F982F6D5-F9F3-46AF-A2DB-15E25BBF37FB}" dt="2024-06-10T20:50:41.593" v="1" actId="47"/>
        <pc:sldMkLst>
          <pc:docMk/>
          <pc:sldMk cId="4257846324" sldId="289"/>
        </pc:sldMkLst>
      </pc:sldChg>
      <pc:sldChg chg="modSp mod modAnim">
        <pc:chgData name="Chris Harrington" userId="1f821953-aee8-4d10-91a6-6a35bfdc3536" providerId="ADAL" clId="{F982F6D5-F9F3-46AF-A2DB-15E25BBF37FB}" dt="2024-06-11T10:21:55.524" v="669"/>
        <pc:sldMkLst>
          <pc:docMk/>
          <pc:sldMk cId="388360204" sldId="341"/>
        </pc:sldMkLst>
        <pc:spChg chg="mod">
          <ac:chgData name="Chris Harrington" userId="1f821953-aee8-4d10-91a6-6a35bfdc3536" providerId="ADAL" clId="{F982F6D5-F9F3-46AF-A2DB-15E25BBF37FB}" dt="2024-06-11T10:21:30.524" v="667" actId="1036"/>
          <ac:spMkLst>
            <pc:docMk/>
            <pc:sldMk cId="388360204" sldId="341"/>
            <ac:spMk id="4" creationId="{949B82C8-3182-BB24-E255-36A5F8D14233}"/>
          </ac:spMkLst>
        </pc:spChg>
        <pc:spChg chg="mod">
          <ac:chgData name="Chris Harrington" userId="1f821953-aee8-4d10-91a6-6a35bfdc3536" providerId="ADAL" clId="{F982F6D5-F9F3-46AF-A2DB-15E25BBF37FB}" dt="2024-06-11T10:21:11.717" v="655" actId="948"/>
          <ac:spMkLst>
            <pc:docMk/>
            <pc:sldMk cId="388360204" sldId="341"/>
            <ac:spMk id="8" creationId="{5E7F96EC-DE3D-8798-112A-7841E6B71A2C}"/>
          </ac:spMkLst>
        </pc:spChg>
        <pc:spChg chg="mod">
          <ac:chgData name="Chris Harrington" userId="1f821953-aee8-4d10-91a6-6a35bfdc3536" providerId="ADAL" clId="{F982F6D5-F9F3-46AF-A2DB-15E25BBF37FB}" dt="2024-06-11T10:21:23.138" v="656" actId="1076"/>
          <ac:spMkLst>
            <pc:docMk/>
            <pc:sldMk cId="388360204" sldId="341"/>
            <ac:spMk id="25" creationId="{DADB3665-07A8-EB1D-4162-E87BB9C767D5}"/>
          </ac:spMkLst>
        </pc:spChg>
      </pc:sldChg>
      <pc:sldChg chg="del">
        <pc:chgData name="Chris Harrington" userId="1f821953-aee8-4d10-91a6-6a35bfdc3536" providerId="ADAL" clId="{F982F6D5-F9F3-46AF-A2DB-15E25BBF37FB}" dt="2024-06-10T20:50:35.028" v="0" actId="47"/>
        <pc:sldMkLst>
          <pc:docMk/>
          <pc:sldMk cId="2731570684" sldId="1878789708"/>
        </pc:sldMkLst>
      </pc:sldChg>
      <pc:sldChg chg="addSp delSp modSp mod">
        <pc:chgData name="Chris Harrington" userId="1f821953-aee8-4d10-91a6-6a35bfdc3536" providerId="ADAL" clId="{F982F6D5-F9F3-46AF-A2DB-15E25BBF37FB}" dt="2024-06-11T10:28:02.936" v="722" actId="20577"/>
        <pc:sldMkLst>
          <pc:docMk/>
          <pc:sldMk cId="2685580300" sldId="1878789709"/>
        </pc:sldMkLst>
        <pc:spChg chg="mod">
          <ac:chgData name="Chris Harrington" userId="1f821953-aee8-4d10-91a6-6a35bfdc3536" providerId="ADAL" clId="{F982F6D5-F9F3-46AF-A2DB-15E25BBF37FB}" dt="2024-06-10T21:06:29.066" v="622" actId="20577"/>
          <ac:spMkLst>
            <pc:docMk/>
            <pc:sldMk cId="2685580300" sldId="1878789709"/>
            <ac:spMk id="2" creationId="{496D9E0E-CE37-B5A5-33DA-1C45D4D58A0A}"/>
          </ac:spMkLst>
        </pc:spChg>
        <pc:spChg chg="mod">
          <ac:chgData name="Chris Harrington" userId="1f821953-aee8-4d10-91a6-6a35bfdc3536" providerId="ADAL" clId="{F982F6D5-F9F3-46AF-A2DB-15E25BBF37FB}" dt="2024-06-11T10:28:02.936" v="722" actId="20577"/>
          <ac:spMkLst>
            <pc:docMk/>
            <pc:sldMk cId="2685580300" sldId="1878789709"/>
            <ac:spMk id="22" creationId="{55DAD0E5-31EF-FA54-E940-3CDE6AF94BBE}"/>
          </ac:spMkLst>
        </pc:spChg>
        <pc:picChg chg="add">
          <ac:chgData name="Chris Harrington" userId="1f821953-aee8-4d10-91a6-6a35bfdc3536" providerId="ADAL" clId="{F982F6D5-F9F3-46AF-A2DB-15E25BBF37FB}" dt="2024-06-10T20:52:19.999" v="4"/>
          <ac:picMkLst>
            <pc:docMk/>
            <pc:sldMk cId="2685580300" sldId="1878789709"/>
            <ac:picMk id="4" creationId="{A67DFCE7-58C8-F483-FF31-4D49618422B3}"/>
          </ac:picMkLst>
        </pc:picChg>
        <pc:picChg chg="add del mod">
          <ac:chgData name="Chris Harrington" userId="1f821953-aee8-4d10-91a6-6a35bfdc3536" providerId="ADAL" clId="{F982F6D5-F9F3-46AF-A2DB-15E25BBF37FB}" dt="2024-06-10T20:54:18.933" v="7" actId="478"/>
          <ac:picMkLst>
            <pc:docMk/>
            <pc:sldMk cId="2685580300" sldId="1878789709"/>
            <ac:picMk id="6" creationId="{3F4A6F8E-05BD-B75A-2B3C-E93A5594C811}"/>
          </ac:picMkLst>
        </pc:picChg>
        <pc:picChg chg="del">
          <ac:chgData name="Chris Harrington" userId="1f821953-aee8-4d10-91a6-6a35bfdc3536" providerId="ADAL" clId="{F982F6D5-F9F3-46AF-A2DB-15E25BBF37FB}" dt="2024-06-10T20:52:17.711" v="3" actId="478"/>
          <ac:picMkLst>
            <pc:docMk/>
            <pc:sldMk cId="2685580300" sldId="1878789709"/>
            <ac:picMk id="7" creationId="{7ECF18E7-3571-1731-D0C4-7F20A8122E02}"/>
          </ac:picMkLst>
        </pc:picChg>
        <pc:picChg chg="add del mod">
          <ac:chgData name="Chris Harrington" userId="1f821953-aee8-4d10-91a6-6a35bfdc3536" providerId="ADAL" clId="{F982F6D5-F9F3-46AF-A2DB-15E25BBF37FB}" dt="2024-06-10T20:54:46.851" v="10" actId="478"/>
          <ac:picMkLst>
            <pc:docMk/>
            <pc:sldMk cId="2685580300" sldId="1878789709"/>
            <ac:picMk id="8" creationId="{354D00F2-A284-9CA1-C40C-E0BD90A39371}"/>
          </ac:picMkLst>
        </pc:picChg>
        <pc:picChg chg="add mod">
          <ac:chgData name="Chris Harrington" userId="1f821953-aee8-4d10-91a6-6a35bfdc3536" providerId="ADAL" clId="{F982F6D5-F9F3-46AF-A2DB-15E25BBF37FB}" dt="2024-06-10T20:54:56.963" v="13" actId="1076"/>
          <ac:picMkLst>
            <pc:docMk/>
            <pc:sldMk cId="2685580300" sldId="1878789709"/>
            <ac:picMk id="9" creationId="{012FF4C0-D861-BFF1-38A3-32474C43D6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9B1EB2DB-E4E3-4A95-80CC-0C0C928D8F96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CBB4EF90-0A41-4F95-A5F5-72E03203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79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9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7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873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23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068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4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21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4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8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31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79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employment skills – show up to work on time, be respectful, teamwork…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Skills critical in 21</a:t>
            </a:r>
            <a:r>
              <a:rPr lang="en-US" baseline="30000" dirty="0">
                <a:solidFill>
                  <a:srgbClr val="093254"/>
                </a:solidFill>
                <a:latin typeface="Arial"/>
              </a:rPr>
              <a:t>st</a:t>
            </a:r>
            <a:r>
              <a:rPr lang="en-US" dirty="0">
                <a:solidFill>
                  <a:srgbClr val="093254"/>
                </a:solidFill>
                <a:latin typeface="Arial"/>
              </a:rPr>
              <a:t> century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Leadership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Personal Responsibility &amp; Self Organization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Ability to judge new and/or complex situations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Critical Thinking &amp; Problem Solving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Collaboration &amp; Teamwork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Adaptability  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Communication  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Empathy  </a:t>
            </a:r>
          </a:p>
          <a:p>
            <a:pPr defTabSz="941923">
              <a:spcAft>
                <a:spcPts val="618"/>
              </a:spcAft>
              <a:buClr>
                <a:srgbClr val="093254"/>
              </a:buClr>
              <a:defRPr/>
            </a:pPr>
            <a:r>
              <a:rPr lang="en-US" dirty="0">
                <a:solidFill>
                  <a:srgbClr val="093254"/>
                </a:solidFill>
                <a:latin typeface="Arial"/>
              </a:rPr>
              <a:t>Continuous Learner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1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53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4EF90-0A41-4F95-A5F5-72E032038EF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2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FF90-34AA-CF40-C058-8C492D7FD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42012-3A61-C821-4D69-A7DC0F94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1D21C-CAAF-CBCD-021F-9051250B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761B-836E-57E1-78DF-6F7E0C61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6A2DA-14F4-AC71-BB3E-B70B3FD4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5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B2CD-CBBC-F773-C2A6-4E638BD80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CDB46-65C3-9C4F-9FAE-95E3A578B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297C-4EB5-04F0-8E8C-1F09C47D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120F1-33C9-6A37-BEE3-81357F82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77C56-E213-45F7-96BD-7B8BC448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9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DD29A-5980-CFD6-F929-B6D185F96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79EAC-0C72-A163-5E46-156BED7F8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3C2A-200F-2258-88EB-A23564927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7BCE3-B162-3230-0D90-81391E3D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547D2-15CB-C903-35C1-DA14B6D2E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94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A0A2-6370-E94F-7F39-4DFEA8DBE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52B0-0D13-B12F-D40C-614296CA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04AF-558B-9DDF-2987-1C3A0212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3EEB4-66D8-2619-1CB1-89E9EA38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D9991-1463-37BA-6000-9F280A5C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48F50-D480-EE3E-20C5-F854C0E52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7AF36-A078-A26F-1303-E483F2A9C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78C2E-D36C-3E6D-0F70-63E11230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12DCD-B333-5D7C-8F62-42009F71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520E6-4E93-9A1C-87D0-1AA7E584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117B-C92F-A6F0-9E9D-92520FC5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03FFE-30A7-6138-B42D-7CCE2588A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1DAAB-BD0E-5679-1EEE-B0CE08F09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7C6CC-20D8-6ED7-36DC-6D594FE42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8D824-9C7C-40A4-05FB-366CE9D8A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D7D86-3E9A-4150-5D86-D6001661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4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087F-B013-DE28-DCDD-221E1EA6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D3344-E4EF-339D-8C90-496473937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7A76B-EC77-1E4F-E154-6F0038B94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77A5C-3499-3602-F234-8BFD66F9E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CFF3C8-75BC-1607-5822-8784224AF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243C0-2F3B-4FE7-5B71-CA36476F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7839E5-270E-DD3D-2FDA-3CA5B409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D167C-AC37-373D-0157-CE921D88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4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A18C-9F89-648F-F0E9-221E3A4E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D0CC57-EBF4-E958-1AA7-3D252C14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46DED-99C6-8993-F68D-F8133FB3B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AEFE93-6C98-39D1-42D2-DBC294A4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9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C70B-8292-A2A7-0EF2-86A7EC96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1E6B4A-EF0B-EBAC-6CF7-FEC57EB42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BB172-1455-7DF7-EC9E-0D6AE4F5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14569-163F-7E12-AEEB-9A9DEE50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75911-2B07-BD97-A64D-619CA8A3B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02EB3-A037-38E7-D5DC-EEACCB55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72FF3A-E2FF-DB39-92BF-58A45FE0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37FB4-B761-1061-7C44-91BF8527F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352B-C2CE-E51D-8E6D-7AB27EB4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8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ECC7-56F0-477E-87A7-D97CEAD7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F93D59-91FC-41BA-0C10-78FBD534E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2A91F-192E-C32D-B0DD-A9C62BB1D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2168A-E81D-5FCA-1BF6-0221BAB4E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664A1-70D5-F2E9-1599-09D403F02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2A6D4-676A-15D0-C49F-93D25256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05BB14-A040-31B0-D506-10C2E77F2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D2545-A07D-AD87-6028-3FCD4B422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10FD4-2CEC-6EAC-081C-3018DE4A5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13595-00BA-422E-A4E9-5543BDBBE7B7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E8A4D-1D86-26BC-2176-B18BC07F0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E8314-CCEF-E6B0-C103-A1A10FEA0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229E7-AD0B-4F10-8315-25166E0767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HEIC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1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11.sv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1.svg"/><Relationship Id="rId9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43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erson using a circular saw&#10;&#10;Description automatically generated">
            <a:extLst>
              <a:ext uri="{FF2B5EF4-FFF2-40B4-BE49-F238E27FC236}">
                <a16:creationId xmlns:a16="http://schemas.microsoft.com/office/drawing/2014/main" id="{7C030F4E-5026-2AF5-2642-8600FA97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721" y="2640852"/>
            <a:ext cx="2131792" cy="284377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BF771D0-3A9A-41E3-9B57-7D534D3A56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7024" y="1"/>
            <a:ext cx="5943601" cy="1850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EBC16C-D2EE-96F4-161A-C76D6AF15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2" r="17422"/>
          <a:stretch/>
        </p:blipFill>
        <p:spPr>
          <a:xfrm>
            <a:off x="4387095" y="2890417"/>
            <a:ext cx="3417808" cy="2278538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B5C8A0-845E-7219-CADC-8A46F544BD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6875" y="3429000"/>
            <a:ext cx="1467438" cy="160098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68411B-9A65-26F6-36B0-39A084F3D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0" b="6920"/>
          <a:stretch/>
        </p:blipFill>
        <p:spPr>
          <a:xfrm>
            <a:off x="9388012" y="3098815"/>
            <a:ext cx="2064695" cy="3097042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F0F526-B0F6-D0D1-E3EC-A4C4B1307A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r="8434"/>
          <a:stretch/>
        </p:blipFill>
        <p:spPr>
          <a:xfrm>
            <a:off x="3449257" y="4509464"/>
            <a:ext cx="1619288" cy="2159051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E90660-5754-4A3D-5DCE-362A064E3F8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6845"/>
          <a:stretch/>
        </p:blipFill>
        <p:spPr>
          <a:xfrm>
            <a:off x="7081824" y="4319403"/>
            <a:ext cx="2723301" cy="169910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0B786F-2B13-F88A-490E-69F909471E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55" y="0"/>
            <a:ext cx="2568440" cy="22780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187B6-8A86-052A-8342-5C6B3D70572F}"/>
              </a:ext>
            </a:extLst>
          </p:cNvPr>
          <p:cNvSpPr txBox="1"/>
          <p:nvPr/>
        </p:nvSpPr>
        <p:spPr>
          <a:xfrm>
            <a:off x="85725" y="1618262"/>
            <a:ext cx="1199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Uniting Forces &amp; Fueling Success!</a:t>
            </a:r>
          </a:p>
        </p:txBody>
      </p:sp>
    </p:spTree>
    <p:extLst>
      <p:ext uri="{BB962C8B-B14F-4D97-AF65-F5344CB8AC3E}">
        <p14:creationId xmlns:p14="http://schemas.microsoft.com/office/powerpoint/2010/main" val="3046960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Five Core Components of Registered Apprenticeship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1D1A680-A85D-6658-85F5-72DE79991E75}"/>
              </a:ext>
            </a:extLst>
          </p:cNvPr>
          <p:cNvGrpSpPr/>
          <p:nvPr/>
        </p:nvGrpSpPr>
        <p:grpSpPr>
          <a:xfrm>
            <a:off x="417740" y="1597923"/>
            <a:ext cx="11356519" cy="2990517"/>
            <a:chOff x="495721" y="1915946"/>
            <a:chExt cx="11356519" cy="29905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85B19A-A9BC-D994-7594-F9B7CBDD2555}"/>
                </a:ext>
              </a:extLst>
            </p:cNvPr>
            <p:cNvSpPr/>
            <p:nvPr/>
          </p:nvSpPr>
          <p:spPr>
            <a:xfrm>
              <a:off x="495721" y="3306025"/>
              <a:ext cx="180698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BUSINESS INVOLVEMENT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Programs are employer led and customized to their business.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AD2D67-90EA-C521-5088-C1E6904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5945" y="1915946"/>
              <a:ext cx="1311113" cy="131111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82FF7C-ED11-187E-F963-0B04B104E72C}"/>
                </a:ext>
              </a:extLst>
            </p:cNvPr>
            <p:cNvSpPr/>
            <p:nvPr/>
          </p:nvSpPr>
          <p:spPr>
            <a:xfrm>
              <a:off x="2665198" y="3306025"/>
              <a:ext cx="180698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STRUCTURED ON-THE-JOB TRAINING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Apprentices receive on-the-job training from an experienced mentor.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02E773-5381-A622-1F82-194C57E4F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13133" y="1915946"/>
              <a:ext cx="1311113" cy="131111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1E902D-3709-46D9-4BC0-C6721CB26EA6}"/>
                </a:ext>
              </a:extLst>
            </p:cNvPr>
            <p:cNvSpPr/>
            <p:nvPr/>
          </p:nvSpPr>
          <p:spPr>
            <a:xfrm>
              <a:off x="4749795" y="3306025"/>
              <a:ext cx="2404313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RELATED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INSTRUCTION (RI)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This is classroom, theory, or other supplemental training that works with the on-the-job training.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   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9FDF595-05DF-1C0F-94C7-288DD211E732}"/>
                </a:ext>
              </a:extLst>
            </p:cNvPr>
            <p:cNvSpPr/>
            <p:nvPr/>
          </p:nvSpPr>
          <p:spPr>
            <a:xfrm>
              <a:off x="7388097" y="3306025"/>
              <a:ext cx="1979113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REWARDS FOR SKILL GAINS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rPr>
                <a:t>Apprentices are employees and receive increased wages as their skills increase.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6DAD51-E64F-2EAD-0E25-B28C36EA6D8D}"/>
                </a:ext>
              </a:extLst>
            </p:cNvPr>
            <p:cNvSpPr/>
            <p:nvPr/>
          </p:nvSpPr>
          <p:spPr>
            <a:xfrm>
              <a:off x="9601200" y="3306025"/>
              <a:ext cx="225104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D5A"/>
                  </a:solidFill>
                  <a:effectLst/>
                  <a:uLnTx/>
                  <a:uFillTx/>
                  <a:ea typeface="+mn-ea"/>
                  <a:cs typeface="+mn-cs"/>
                </a:rPr>
                <a:t>OCCUPATIONAL CREDENTIAL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/>
                <a:t>Completers receive a U.S. DOL and State certificate documenting their occupational competence.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7B8093-01F8-75E2-8872-54757D268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6395" y="1915946"/>
              <a:ext cx="1311113" cy="131111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3CAFBD9-A541-40E6-AA89-72A306CC5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24621" y="1915946"/>
              <a:ext cx="1311113" cy="131111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AA2EB9C-4006-155E-C3BA-C3636F93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71163" y="1915946"/>
              <a:ext cx="1311113" cy="1311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754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Registered Apprenticeship Works Across Industries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B574FC0-0A92-56C8-6838-5D09A97CC433}"/>
              </a:ext>
            </a:extLst>
          </p:cNvPr>
          <p:cNvGrpSpPr/>
          <p:nvPr/>
        </p:nvGrpSpPr>
        <p:grpSpPr>
          <a:xfrm>
            <a:off x="1475538" y="1489418"/>
            <a:ext cx="9221874" cy="4112329"/>
            <a:chOff x="1492233" y="1833662"/>
            <a:chExt cx="9221874" cy="41123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07A6E38-5300-EC6F-36E9-A69CD19A16B0}"/>
                </a:ext>
              </a:extLst>
            </p:cNvPr>
            <p:cNvSpPr/>
            <p:nvPr/>
          </p:nvSpPr>
          <p:spPr>
            <a:xfrm>
              <a:off x="1497157" y="5285045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Trade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&amp;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tx2"/>
                  </a:solidFill>
                </a:rPr>
                <a:t>Logistics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6648BB-CAE9-985B-13DC-9C6CD9BE302C}"/>
                </a:ext>
              </a:extLst>
            </p:cNvPr>
            <p:cNvSpPr/>
            <p:nvPr/>
          </p:nvSpPr>
          <p:spPr>
            <a:xfrm>
              <a:off x="3813752" y="5299660"/>
              <a:ext cx="2316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Information</a:t>
              </a:r>
              <a:r>
                <a:rPr lang="en-US" dirty="0">
                  <a:solidFill>
                    <a:schemeClr val="bg1"/>
                  </a:solidFill>
                </a:rPr>
                <a:t> Technology</a:t>
              </a:r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4F1DB25-8AD8-0B76-0D1D-B6A82362C0C8}"/>
                </a:ext>
              </a:extLst>
            </p:cNvPr>
            <p:cNvSpPr/>
            <p:nvPr/>
          </p:nvSpPr>
          <p:spPr>
            <a:xfrm>
              <a:off x="6166551" y="5259645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Energy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D78D9C8-A95F-DB30-DC80-9A85C5E77E11}"/>
                </a:ext>
              </a:extLst>
            </p:cNvPr>
            <p:cNvSpPr/>
            <p:nvPr/>
          </p:nvSpPr>
          <p:spPr>
            <a:xfrm>
              <a:off x="1492233" y="3306025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Healthcare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8822AE-5D4A-6639-2770-5ABF64E837B8}"/>
                </a:ext>
              </a:extLst>
            </p:cNvPr>
            <p:cNvSpPr/>
            <p:nvPr/>
          </p:nvSpPr>
          <p:spPr>
            <a:xfrm>
              <a:off x="3786575" y="3306025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Manufacturing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47E7E6-CC9C-51C1-66D9-440DDEC063FF}"/>
                </a:ext>
              </a:extLst>
            </p:cNvPr>
            <p:cNvSpPr/>
            <p:nvPr/>
          </p:nvSpPr>
          <p:spPr>
            <a:xfrm>
              <a:off x="6080917" y="3306025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Construction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B4B84B-7431-DC75-A079-2D3BF8998503}"/>
                </a:ext>
              </a:extLst>
            </p:cNvPr>
            <p:cNvSpPr/>
            <p:nvPr/>
          </p:nvSpPr>
          <p:spPr>
            <a:xfrm>
              <a:off x="8397512" y="3306025"/>
              <a:ext cx="23165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Hospitality</a:t>
              </a:r>
              <a:r>
                <a:rPr lang="en-US" dirty="0">
                  <a:solidFill>
                    <a:schemeClr val="bg1"/>
                  </a:solidFill>
                </a:rPr>
                <a:t> &amp; Transportation</a:t>
              </a:r>
              <a:endParaRPr lang="en-US" dirty="0"/>
            </a:p>
          </p:txBody>
        </p:sp>
        <p:pic>
          <p:nvPicPr>
            <p:cNvPr id="13" name="Picture 12" descr="Icon&#10;&#10;Description automatically generated">
              <a:extLst>
                <a:ext uri="{FF2B5EF4-FFF2-40B4-BE49-F238E27FC236}">
                  <a16:creationId xmlns:a16="http://schemas.microsoft.com/office/drawing/2014/main" id="{4B060081-3AC3-E83D-8CB7-B51B97511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0635" y="1915946"/>
              <a:ext cx="1311113" cy="131111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8CBAD2-6A33-D1DD-47CE-30D93AFFD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419" y="1850390"/>
              <a:ext cx="1442224" cy="14422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ED7D683-E5BF-591D-D189-6DC8AEFE0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60531" y="1833662"/>
              <a:ext cx="1546484" cy="15464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A3387B-206C-8830-4700-54214E3AD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4698" y="1850390"/>
              <a:ext cx="1442224" cy="14422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2787107-585E-7819-55F0-FBB3E5D03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43767" y="3837501"/>
              <a:ext cx="1442224" cy="14422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3DF977-627D-7196-03DB-1031F6448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8913" y="3876220"/>
              <a:ext cx="1364787" cy="136478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BFD6C-2B5D-E760-4DFA-30FD6A6AD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1415" y="3876220"/>
              <a:ext cx="1186869" cy="11868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CFAB08-CFC2-A8F0-C00B-8F616BAC9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834698" y="3837501"/>
              <a:ext cx="1186869" cy="124825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2C022E-FFB3-94D1-5FB7-7D4E6F10A0CA}"/>
                </a:ext>
              </a:extLst>
            </p:cNvPr>
            <p:cNvSpPr/>
            <p:nvPr/>
          </p:nvSpPr>
          <p:spPr>
            <a:xfrm>
              <a:off x="8397511" y="5290468"/>
              <a:ext cx="2316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</a:rPr>
                <a:t>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59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Registered Apprenticeship Works Across Demographics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7A6E38-5300-EC6F-36E9-A69CD19A16B0}"/>
              </a:ext>
            </a:extLst>
          </p:cNvPr>
          <p:cNvSpPr/>
          <p:nvPr/>
        </p:nvSpPr>
        <p:spPr>
          <a:xfrm>
            <a:off x="9635034" y="3929216"/>
            <a:ext cx="231659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Youth, Young Adult, &amp; Adult – New or Incumbent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8D9C8-A95F-DB30-DC80-9A85C5E77E11}"/>
              </a:ext>
            </a:extLst>
          </p:cNvPr>
          <p:cNvSpPr/>
          <p:nvPr/>
        </p:nvSpPr>
        <p:spPr>
          <a:xfrm>
            <a:off x="114300" y="3937191"/>
            <a:ext cx="23165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Women – Non-Traditional Roles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8822AE-5D4A-6639-2770-5ABF64E837B8}"/>
              </a:ext>
            </a:extLst>
          </p:cNvPr>
          <p:cNvSpPr/>
          <p:nvPr/>
        </p:nvSpPr>
        <p:spPr>
          <a:xfrm>
            <a:off x="2440856" y="3929216"/>
            <a:ext cx="2316595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Exiting Military &amp; Veterans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47E7E6-CC9C-51C1-66D9-440DDEC063FF}"/>
              </a:ext>
            </a:extLst>
          </p:cNvPr>
          <p:cNvSpPr/>
          <p:nvPr/>
        </p:nvSpPr>
        <p:spPr>
          <a:xfrm>
            <a:off x="4847606" y="3937083"/>
            <a:ext cx="2316595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Justice Served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4B84B-7431-DC75-A079-2D3BF8998503}"/>
              </a:ext>
            </a:extLst>
          </p:cNvPr>
          <p:cNvSpPr/>
          <p:nvPr/>
        </p:nvSpPr>
        <p:spPr>
          <a:xfrm>
            <a:off x="7254356" y="3929216"/>
            <a:ext cx="231659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Persons with Disabilities</a:t>
            </a:r>
            <a:r>
              <a:rPr lang="en-US" dirty="0">
                <a:solidFill>
                  <a:schemeClr val="bg1"/>
                </a:solidFill>
              </a:rPr>
              <a:t>&amp; Transportation</a:t>
            </a:r>
            <a:endParaRPr lang="en-US" dirty="0"/>
          </a:p>
        </p:txBody>
      </p:sp>
      <p:pic>
        <p:nvPicPr>
          <p:cNvPr id="13" name="Picture 12" descr="Construction worker female with solid fill">
            <a:extLst>
              <a:ext uri="{FF2B5EF4-FFF2-40B4-BE49-F238E27FC236}">
                <a16:creationId xmlns:a16="http://schemas.microsoft.com/office/drawing/2014/main" id="{4B060081-3AC3-E83D-8CB7-B51B975110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3349" y="2407403"/>
            <a:ext cx="1311113" cy="1311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CBAD2-6A33-D1DD-47CE-30D93AFFD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368" y="2634032"/>
            <a:ext cx="1546483" cy="1001728"/>
          </a:xfrm>
          <a:prstGeom prst="rect">
            <a:avLst/>
          </a:prstGeom>
        </p:spPr>
      </p:pic>
      <p:pic>
        <p:nvPicPr>
          <p:cNvPr id="15" name="Picture 14" descr="Scales of justice with solid fill">
            <a:extLst>
              <a:ext uri="{FF2B5EF4-FFF2-40B4-BE49-F238E27FC236}">
                <a16:creationId xmlns:a16="http://schemas.microsoft.com/office/drawing/2014/main" id="{3ED7D683-E5BF-591D-D189-6DC8AEFE0B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22758" y="2289718"/>
            <a:ext cx="1546484" cy="15464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A3387B-206C-8830-4700-54214E3AD1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5147" y="2289718"/>
            <a:ext cx="1423901" cy="14422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3DF977-627D-7196-03DB-1031F6448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4796" y="2588515"/>
            <a:ext cx="2226833" cy="10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9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Apprenticeship Approaches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78D9C8-A95F-DB30-DC80-9A85C5E77E11}"/>
              </a:ext>
            </a:extLst>
          </p:cNvPr>
          <p:cNvSpPr/>
          <p:nvPr/>
        </p:nvSpPr>
        <p:spPr>
          <a:xfrm>
            <a:off x="384030" y="2548317"/>
            <a:ext cx="3105619" cy="2570056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Program is developed so that after a prescribed period the participants will have mastered necessary skills.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A789F-497E-64A9-0227-951086123EE6}"/>
              </a:ext>
            </a:extLst>
          </p:cNvPr>
          <p:cNvSpPr/>
          <p:nvPr/>
        </p:nvSpPr>
        <p:spPr>
          <a:xfrm>
            <a:off x="457200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AA2CE-6CC1-F82F-4F34-A64AA269C250}"/>
              </a:ext>
            </a:extLst>
          </p:cNvPr>
          <p:cNvSpPr/>
          <p:nvPr/>
        </p:nvSpPr>
        <p:spPr>
          <a:xfrm>
            <a:off x="4351175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Competence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EEA05-21B9-BB4C-1A4C-80F9AA1D30F0}"/>
              </a:ext>
            </a:extLst>
          </p:cNvPr>
          <p:cNvSpPr/>
          <p:nvPr/>
        </p:nvSpPr>
        <p:spPr>
          <a:xfrm>
            <a:off x="8245151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Hybrid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A797E-2BDF-607E-ACEC-A08DC59023FD}"/>
              </a:ext>
            </a:extLst>
          </p:cNvPr>
          <p:cNvSpPr/>
          <p:nvPr/>
        </p:nvSpPr>
        <p:spPr>
          <a:xfrm>
            <a:off x="4351175" y="2548317"/>
            <a:ext cx="3105619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Program is developed with a skill competency checklist that a participant must master to become certified.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05712-8350-C2E1-737E-07AD4BDAAA51}"/>
              </a:ext>
            </a:extLst>
          </p:cNvPr>
          <p:cNvSpPr/>
          <p:nvPr/>
        </p:nvSpPr>
        <p:spPr>
          <a:xfrm>
            <a:off x="8245151" y="2548317"/>
            <a:ext cx="3212841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Program is a combination of time and competency.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Both must be achieved to become certified.</a:t>
            </a:r>
          </a:p>
        </p:txBody>
      </p:sp>
    </p:spTree>
    <p:extLst>
      <p:ext uri="{BB962C8B-B14F-4D97-AF65-F5344CB8AC3E}">
        <p14:creationId xmlns:p14="http://schemas.microsoft.com/office/powerpoint/2010/main" val="282974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Apprenticeship Program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78D9C8-A95F-DB30-DC80-9A85C5E77E11}"/>
              </a:ext>
            </a:extLst>
          </p:cNvPr>
          <p:cNvSpPr/>
          <p:nvPr/>
        </p:nvSpPr>
        <p:spPr>
          <a:xfrm>
            <a:off x="384030" y="2482997"/>
            <a:ext cx="3105619" cy="2570056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 registers program and occupation(s).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 recruits participant(s).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 registers participant(s).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completes program.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receives occupation certificate and may earn other credentials.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A789F-497E-64A9-0227-951086123EE6}"/>
              </a:ext>
            </a:extLst>
          </p:cNvPr>
          <p:cNvSpPr/>
          <p:nvPr/>
        </p:nvSpPr>
        <p:spPr>
          <a:xfrm>
            <a:off x="457200" y="139026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Traditional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AA2CE-6CC1-F82F-4F34-A64AA269C250}"/>
              </a:ext>
            </a:extLst>
          </p:cNvPr>
          <p:cNvSpPr/>
          <p:nvPr/>
        </p:nvSpPr>
        <p:spPr>
          <a:xfrm>
            <a:off x="4351175" y="139026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Intermediary/Sponsor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EEA05-21B9-BB4C-1A4C-80F9AA1D30F0}"/>
              </a:ext>
            </a:extLst>
          </p:cNvPr>
          <p:cNvSpPr/>
          <p:nvPr/>
        </p:nvSpPr>
        <p:spPr>
          <a:xfrm>
            <a:off x="8245151" y="139026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Consortium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A797E-2BDF-607E-ACEC-A08DC59023FD}"/>
              </a:ext>
            </a:extLst>
          </p:cNvPr>
          <p:cNvSpPr/>
          <p:nvPr/>
        </p:nvSpPr>
        <p:spPr>
          <a:xfrm>
            <a:off x="4351175" y="2482997"/>
            <a:ext cx="3105619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Sponsor registers program and occupation(s).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Sponsor recruits employers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Employers signs agreement to terms of program.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Sponsor and/or employer recruits participant(s).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Sponsor registers participant(s).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completes program.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receives occupation certificate and may earn other credentials.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05712-8350-C2E1-737E-07AD4BDAAA51}"/>
              </a:ext>
            </a:extLst>
          </p:cNvPr>
          <p:cNvSpPr/>
          <p:nvPr/>
        </p:nvSpPr>
        <p:spPr>
          <a:xfrm>
            <a:off x="8245151" y="2482997"/>
            <a:ext cx="3212841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Consortium organizes – K12, College, Employer(s).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Consortium recruits employers.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 registers program and occupation(s).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Consortium recruits participants (typically includes orientation, selection, and pre-apprenticeship)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 registers participant(s).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completes program.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 receives occupation certificate and may earn other credentials.</a:t>
            </a:r>
          </a:p>
        </p:txBody>
      </p:sp>
    </p:spTree>
    <p:extLst>
      <p:ext uri="{BB962C8B-B14F-4D97-AF65-F5344CB8AC3E}">
        <p14:creationId xmlns:p14="http://schemas.microsoft.com/office/powerpoint/2010/main" val="3585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Pre-Apprenticeship Program Models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D78D9C8-A95F-DB30-DC80-9A85C5E77E11}"/>
              </a:ext>
            </a:extLst>
          </p:cNvPr>
          <p:cNvSpPr/>
          <p:nvPr/>
        </p:nvSpPr>
        <p:spPr>
          <a:xfrm>
            <a:off x="384030" y="2548317"/>
            <a:ext cx="3105619" cy="2570056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Typically used to ensure good fit between employer and apprentice before entering long-term apprenticeship.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A789F-497E-64A9-0227-951086123EE6}"/>
              </a:ext>
            </a:extLst>
          </p:cNvPr>
          <p:cNvSpPr/>
          <p:nvPr/>
        </p:nvSpPr>
        <p:spPr>
          <a:xfrm>
            <a:off x="457200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Consortia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FAA2CE-6CC1-F82F-4F34-A64AA269C250}"/>
              </a:ext>
            </a:extLst>
          </p:cNvPr>
          <p:cNvSpPr/>
          <p:nvPr/>
        </p:nvSpPr>
        <p:spPr>
          <a:xfrm>
            <a:off x="4351175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Skill Development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EEA05-21B9-BB4C-1A4C-80F9AA1D30F0}"/>
              </a:ext>
            </a:extLst>
          </p:cNvPr>
          <p:cNvSpPr/>
          <p:nvPr/>
        </p:nvSpPr>
        <p:spPr>
          <a:xfrm>
            <a:off x="8245151" y="1455582"/>
            <a:ext cx="3032449" cy="933060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Contingency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AA797E-2BDF-607E-ACEC-A08DC59023FD}"/>
              </a:ext>
            </a:extLst>
          </p:cNvPr>
          <p:cNvSpPr/>
          <p:nvPr/>
        </p:nvSpPr>
        <p:spPr>
          <a:xfrm>
            <a:off x="4351175" y="2548317"/>
            <a:ext cx="3105619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This program is typically used to develop career, technical, or life skills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705712-8350-C2E1-737E-07AD4BDAAA51}"/>
              </a:ext>
            </a:extLst>
          </p:cNvPr>
          <p:cNvSpPr/>
          <p:nvPr/>
        </p:nvSpPr>
        <p:spPr>
          <a:xfrm>
            <a:off x="8245151" y="2548317"/>
            <a:ext cx="3212841" cy="3152693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This program is often used by related technical instruction providers to prepare completers for employment and/or enrollment in apprenticeship.</a:t>
            </a:r>
          </a:p>
        </p:txBody>
      </p:sp>
    </p:spTree>
    <p:extLst>
      <p:ext uri="{BB962C8B-B14F-4D97-AF65-F5344CB8AC3E}">
        <p14:creationId xmlns:p14="http://schemas.microsoft.com/office/powerpoint/2010/main" val="51682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58749"/>
            <a:ext cx="10839450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Current Situation &amp; Potential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AD0E5-31EF-FA54-E940-3CDE6AF94BBE}"/>
              </a:ext>
            </a:extLst>
          </p:cNvPr>
          <p:cNvSpPr/>
          <p:nvPr/>
        </p:nvSpPr>
        <p:spPr>
          <a:xfrm>
            <a:off x="7371184" y="1685278"/>
            <a:ext cx="4499299" cy="3950409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marL="168275" indent="-1682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Employers and workers are often unaware of options available.</a:t>
            </a:r>
          </a:p>
          <a:p>
            <a:pPr marL="168275" indent="-1682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Many counties do not have an aligned workforce eco-system working together to achieve a common goal.</a:t>
            </a:r>
          </a:p>
          <a:p>
            <a:pPr marL="168275" indent="-16827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Surry-Yadkin Works is exemplar for a few reasons:</a:t>
            </a:r>
          </a:p>
          <a:p>
            <a:pPr marL="454025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Eco-system came together to solve a problem</a:t>
            </a:r>
          </a:p>
          <a:p>
            <a:pPr marL="454025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Two counties, community college, four public school systems, and employers.</a:t>
            </a:r>
          </a:p>
          <a:p>
            <a:pPr marL="454025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County commissioners funded program so that there are dedicated resources, and it is sustainable.</a:t>
            </a:r>
          </a:p>
          <a:p>
            <a:pPr marL="454025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2"/>
                </a:solidFill>
              </a:rPr>
              <a:t>Performance is closer to Europe than U.S.</a:t>
            </a:r>
          </a:p>
          <a:p>
            <a:pPr marL="454025" lvl="1" indent="-285750">
              <a:spcAft>
                <a:spcPts val="900"/>
              </a:spcAft>
              <a:buFont typeface="Courier New" panose="02070309020205020404" pitchFamily="49" charset="0"/>
              <a:buChar char="o"/>
            </a:pP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FF4C0-D861-BFF1-38A3-32474C43D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7" y="1527572"/>
            <a:ext cx="68675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8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43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22EAB-8AB7-10CE-B4FD-E14A2BA2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14435B"/>
                </a:solidFill>
              </a:rPr>
              <a:t>QUESTIONS? 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89F083B-45B5-A1EC-BAF6-AAA280BB0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74915"/>
            <a:ext cx="2835987" cy="8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21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Economic Development Division of Community College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FC43649B-4AA8-05C8-83D9-A3B0D3A92AAD}"/>
              </a:ext>
            </a:extLst>
          </p:cNvPr>
          <p:cNvGrpSpPr/>
          <p:nvPr/>
        </p:nvGrpSpPr>
        <p:grpSpPr>
          <a:xfrm>
            <a:off x="219074" y="1104901"/>
            <a:ext cx="4298272" cy="4016995"/>
            <a:chOff x="158231" y="1808770"/>
            <a:chExt cx="4298272" cy="40169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E2DD25-75D2-6739-FCB6-0E05A439C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8231" y="1808770"/>
              <a:ext cx="4298272" cy="401699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817B35-95C9-F37B-63EB-62FA72D454F4}"/>
                </a:ext>
              </a:extLst>
            </p:cNvPr>
            <p:cNvSpPr txBox="1"/>
            <p:nvPr/>
          </p:nvSpPr>
          <p:spPr>
            <a:xfrm>
              <a:off x="935767" y="2570938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Economic Development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DC725F-C244-FA50-CF2E-F86A1228E632}"/>
                </a:ext>
              </a:extLst>
            </p:cNvPr>
            <p:cNvSpPr txBox="1"/>
            <p:nvPr/>
          </p:nvSpPr>
          <p:spPr>
            <a:xfrm rot="16200000">
              <a:off x="358921" y="4122584"/>
              <a:ext cx="1860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Customized Training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4AFD51-364E-8B28-F6AD-A6CC269D59B3}"/>
                </a:ext>
              </a:extLst>
            </p:cNvPr>
            <p:cNvSpPr txBox="1"/>
            <p:nvPr/>
          </p:nvSpPr>
          <p:spPr>
            <a:xfrm rot="16200000">
              <a:off x="1111568" y="4014937"/>
              <a:ext cx="1695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Small Business Center Network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96078C-62B7-9315-429D-00B5196FCE2E}"/>
                </a:ext>
              </a:extLst>
            </p:cNvPr>
            <p:cNvSpPr txBox="1"/>
            <p:nvPr/>
          </p:nvSpPr>
          <p:spPr>
            <a:xfrm rot="16200000">
              <a:off x="1816048" y="4122658"/>
              <a:ext cx="16950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Bio Network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3CFD3E-EA3E-B5F1-2741-91F64B4206FC}"/>
                </a:ext>
              </a:extLst>
            </p:cNvPr>
            <p:cNvSpPr txBox="1"/>
            <p:nvPr/>
          </p:nvSpPr>
          <p:spPr>
            <a:xfrm rot="16200000">
              <a:off x="2488919" y="4109734"/>
              <a:ext cx="16950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ApprenticeshipNC</a:t>
              </a:r>
            </a:p>
          </p:txBody>
        </p:sp>
      </p:grp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989D70C5-012B-4DC5-616F-E0AFC1DFB149}"/>
              </a:ext>
            </a:extLst>
          </p:cNvPr>
          <p:cNvSpPr txBox="1">
            <a:spLocks/>
          </p:cNvSpPr>
          <p:nvPr/>
        </p:nvSpPr>
        <p:spPr>
          <a:xfrm>
            <a:off x="4710990" y="1457181"/>
            <a:ext cx="7073853" cy="40855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 Development Division: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facing elements of the NCCCS.  Workforce development is economic development because workforce is the number one driver in a company's decision of where to locate.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NCEdge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Customized Training: 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Tailored and adaptable training available to new or existing industry based on their workforce needs.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Business Center Network: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usiness counseling, seminars and classes, resource and referral services for entrepreneurs.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BioNetwork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and training for all life science industries, from food and beverage to biotechnology.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ApprenticeshipNC: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U.S. DOL sanctioned State Apprenticeship Agency responsible for regulating and growing registered apprenticeship programs.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3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ANC – The State Apprenticeship Agency (SAA)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217BE-CE33-470E-1734-BB62DA7BA7DB}"/>
              </a:ext>
            </a:extLst>
          </p:cNvPr>
          <p:cNvSpPr txBox="1">
            <a:spLocks/>
          </p:cNvSpPr>
          <p:nvPr/>
        </p:nvSpPr>
        <p:spPr>
          <a:xfrm>
            <a:off x="219074" y="1100733"/>
            <a:ext cx="10993520" cy="2609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Constituents include the entire state – all employers regardless of where they obtain their related instruction.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Apprenticeship codified in 1937 with the Fitzgerald Act.  Governed by 29 CFR parts 29 and 30.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NC GS 115D Article 1A (115D-11.5 thru 115D-11.14)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an SAA state we are the responsible body to register, regulate, and audit all registered apprenticeship programs in the state.  Non-SAA states are regulated directly by U.S. DOL.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primary interaction is with the sponsor/employer (we collaborate with the entire workforce ecosystem).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elements of apprenticeship include:</a:t>
            </a:r>
          </a:p>
          <a:p>
            <a:pPr lvl="1"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0EFE76-E791-C68A-CB46-842C291A9479}"/>
              </a:ext>
            </a:extLst>
          </p:cNvPr>
          <p:cNvSpPr txBox="1">
            <a:spLocks/>
          </p:cNvSpPr>
          <p:nvPr/>
        </p:nvSpPr>
        <p:spPr>
          <a:xfrm>
            <a:off x="321318" y="3858179"/>
            <a:ext cx="9274501" cy="1033272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registration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Apprenticeship registration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Audits (provisional, quality, and EEO)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Revisions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Completion</a:t>
            </a:r>
          </a:p>
          <a:p>
            <a:pPr marL="623888" lvl="1" indent="-2809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Cancellation (program, apprentice)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1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58749"/>
            <a:ext cx="10839450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Background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65DC9BC-95A7-40EF-2726-AA8FE308E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35" y="1188526"/>
            <a:ext cx="5834378" cy="4480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B2736C-191A-9075-9248-404746DAF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713" y="1487786"/>
            <a:ext cx="5078408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58749"/>
            <a:ext cx="10839450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Level of Education Required for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6F8C3DC-0ECE-31E4-BE4C-97707BDBD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21" y="1379323"/>
            <a:ext cx="11138357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6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"/>
            <a:ext cx="11743429" cy="9525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Across All Skill Levels – Experience is Most Frequently Identified Credential Employers Desire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A83404-963F-39E3-34B6-86D5979C5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26" y="1972999"/>
            <a:ext cx="3567922" cy="2585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B64967-0F7C-FA87-1C6C-46BF0F4CD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21" y="1972999"/>
            <a:ext cx="3567922" cy="2585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DDA62-E776-E115-822F-61FCD73C1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6419" y="1972999"/>
            <a:ext cx="3567922" cy="25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58749"/>
            <a:ext cx="10839450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What do Employers Want in Employees?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1B7A44-4F88-8F3B-7D18-1286710CA577}"/>
              </a:ext>
            </a:extLst>
          </p:cNvPr>
          <p:cNvGrpSpPr/>
          <p:nvPr/>
        </p:nvGrpSpPr>
        <p:grpSpPr>
          <a:xfrm>
            <a:off x="727109" y="1727931"/>
            <a:ext cx="2488268" cy="2586187"/>
            <a:chOff x="727109" y="1727931"/>
            <a:chExt cx="2488268" cy="25861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9D16C91-FE38-7DD5-8EB7-02FB1E7F9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7109" y="1727931"/>
              <a:ext cx="2488268" cy="2586187"/>
            </a:xfrm>
            <a:prstGeom prst="rect">
              <a:avLst/>
            </a:prstGeom>
            <a:ln>
              <a:solidFill>
                <a:schemeClr val="accent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C22CB1-7DE9-9AA8-12A7-E70D703E589A}"/>
                </a:ext>
              </a:extLst>
            </p:cNvPr>
            <p:cNvSpPr/>
            <p:nvPr/>
          </p:nvSpPr>
          <p:spPr>
            <a:xfrm>
              <a:off x="1153534" y="2503839"/>
              <a:ext cx="161158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694944">
                <a:spcAft>
                  <a:spcPts val="600"/>
                </a:spcAft>
              </a:pPr>
              <a:r>
                <a: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Basic Employment Skills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19F020-5229-6218-C062-D27C982DADA9}"/>
              </a:ext>
            </a:extLst>
          </p:cNvPr>
          <p:cNvGrpSpPr/>
          <p:nvPr/>
        </p:nvGrpSpPr>
        <p:grpSpPr>
          <a:xfrm>
            <a:off x="3438863" y="1727931"/>
            <a:ext cx="2488268" cy="2586187"/>
            <a:chOff x="3438863" y="1727931"/>
            <a:chExt cx="2488268" cy="258618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F17018E-F52A-BD76-4C2F-90AD4550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38863" y="1727931"/>
              <a:ext cx="2488268" cy="2586187"/>
            </a:xfrm>
            <a:prstGeom prst="rect">
              <a:avLst/>
            </a:prstGeom>
            <a:ln>
              <a:solidFill>
                <a:schemeClr val="accent3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3D7C34-6B0D-E002-BA18-599F0FB28030}"/>
                </a:ext>
              </a:extLst>
            </p:cNvPr>
            <p:cNvSpPr/>
            <p:nvPr/>
          </p:nvSpPr>
          <p:spPr>
            <a:xfrm>
              <a:off x="3876890" y="2503838"/>
              <a:ext cx="1611584" cy="1092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694944">
                <a:spcAft>
                  <a:spcPts val="600"/>
                </a:spcAft>
              </a:pPr>
              <a:r>
                <a: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Industry Specific </a:t>
              </a:r>
            </a:p>
            <a:p>
              <a:pPr algn="ctr" defTabSz="694944">
                <a:spcAft>
                  <a:spcPts val="600"/>
                </a:spcAft>
              </a:pPr>
              <a:r>
                <a: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Skills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667A65D-3CCD-9D66-8B99-B3144388907F}"/>
              </a:ext>
            </a:extLst>
          </p:cNvPr>
          <p:cNvGrpSpPr/>
          <p:nvPr/>
        </p:nvGrpSpPr>
        <p:grpSpPr>
          <a:xfrm>
            <a:off x="5981802" y="1519579"/>
            <a:ext cx="3104746" cy="3203957"/>
            <a:chOff x="5981802" y="1519579"/>
            <a:chExt cx="3104746" cy="320395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FB7B58-C044-F78E-232F-596C99D94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1802" y="1519579"/>
              <a:ext cx="3104746" cy="3203957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EA3CE76-D76B-9190-6FF2-B70B89EC70DC}"/>
                </a:ext>
              </a:extLst>
            </p:cNvPr>
            <p:cNvSpPr/>
            <p:nvPr/>
          </p:nvSpPr>
          <p:spPr>
            <a:xfrm>
              <a:off x="6643315" y="2503837"/>
              <a:ext cx="1611584" cy="10926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694944">
                <a:spcAft>
                  <a:spcPts val="600"/>
                </a:spcAft>
              </a:pPr>
              <a:r>
                <a:rPr lang="en-US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Company</a:t>
              </a:r>
              <a:r>
                <a: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 Specific </a:t>
              </a:r>
            </a:p>
            <a:p>
              <a:pPr algn="ctr" defTabSz="694944">
                <a:spcAft>
                  <a:spcPts val="600"/>
                </a:spcAft>
              </a:pPr>
              <a:r>
                <a: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Skills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C1761D-697B-2219-3887-5617284FB078}"/>
              </a:ext>
            </a:extLst>
          </p:cNvPr>
          <p:cNvGrpSpPr/>
          <p:nvPr/>
        </p:nvGrpSpPr>
        <p:grpSpPr>
          <a:xfrm>
            <a:off x="8774399" y="1504210"/>
            <a:ext cx="3134534" cy="3234697"/>
            <a:chOff x="8774399" y="1504210"/>
            <a:chExt cx="3134534" cy="32346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70087F5-A4BB-A57F-4FF8-C247B4CD8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74399" y="1504210"/>
              <a:ext cx="3134534" cy="323469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34A6C9F-66F0-0A21-94C3-27DA79A1817A}"/>
                </a:ext>
              </a:extLst>
            </p:cNvPr>
            <p:cNvSpPr/>
            <p:nvPr/>
          </p:nvSpPr>
          <p:spPr>
            <a:xfrm>
              <a:off x="9426882" y="2657727"/>
              <a:ext cx="1611584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694944">
                <a:spcAft>
                  <a:spcPts val="600"/>
                </a:spcAft>
              </a:pPr>
              <a:r>
                <a:rPr lang="en-US" sz="2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chemeClr val="bg2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Growth Mindset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BE7218CA-15C9-F86B-F5BF-FE2743E2B912}"/>
              </a:ext>
            </a:extLst>
          </p:cNvPr>
          <p:cNvSpPr/>
          <p:nvPr/>
        </p:nvSpPr>
        <p:spPr>
          <a:xfrm>
            <a:off x="4480436" y="1504210"/>
            <a:ext cx="3339101" cy="3452117"/>
          </a:xfrm>
          <a:prstGeom prst="irregularSeal1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2"/>
                </a:solidFill>
              </a:rPr>
              <a:t>Hard to acquire in a classroom!</a:t>
            </a:r>
          </a:p>
        </p:txBody>
      </p:sp>
    </p:spTree>
    <p:extLst>
      <p:ext uri="{BB962C8B-B14F-4D97-AF65-F5344CB8AC3E}">
        <p14:creationId xmlns:p14="http://schemas.microsoft.com/office/powerpoint/2010/main" val="17319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What is a Registered Apprenticeship?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7F96EC-DE3D-8798-112A-7841E6B71A2C}"/>
              </a:ext>
            </a:extLst>
          </p:cNvPr>
          <p:cNvSpPr txBox="1">
            <a:spLocks/>
          </p:cNvSpPr>
          <p:nvPr/>
        </p:nvSpPr>
        <p:spPr>
          <a:xfrm>
            <a:off x="337424" y="2979444"/>
            <a:ext cx="11569886" cy="491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 apprentice programs are the gold-standard for work-based-learning.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Elements must include: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ADB3665-07A8-EB1D-4162-E87BB9C767D5}"/>
              </a:ext>
            </a:extLst>
          </p:cNvPr>
          <p:cNvSpPr txBox="1">
            <a:spLocks/>
          </p:cNvSpPr>
          <p:nvPr/>
        </p:nvSpPr>
        <p:spPr>
          <a:xfrm>
            <a:off x="491955" y="3652746"/>
            <a:ext cx="10645832" cy="1234690"/>
          </a:xfrm>
          <a:prstGeom prst="rect">
            <a:avLst/>
          </a:prstGeom>
        </p:spPr>
        <p:txBody>
          <a:bodyPr vert="horz" lIns="91440" tIns="45720" rIns="91440" bIns="45720" numCol="3" spcCol="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003767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Employer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Instruction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Paid 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Registered with SAA or DOL</a:t>
            </a:r>
          </a:p>
          <a:p>
            <a:pPr marL="573088" lvl="1" indent="-2301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Pre-determined criteria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 Based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Competency Based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</a:p>
        </p:txBody>
      </p:sp>
      <p:sp>
        <p:nvSpPr>
          <p:cNvPr id="26" name="Explosion: 8 Points 25">
            <a:extLst>
              <a:ext uri="{FF2B5EF4-FFF2-40B4-BE49-F238E27FC236}">
                <a16:creationId xmlns:a16="http://schemas.microsoft.com/office/drawing/2014/main" id="{A5951555-25E1-A449-C7CB-8D4694EB6CDF}"/>
              </a:ext>
            </a:extLst>
          </p:cNvPr>
          <p:cNvSpPr/>
          <p:nvPr/>
        </p:nvSpPr>
        <p:spPr>
          <a:xfrm>
            <a:off x="9501103" y="38261"/>
            <a:ext cx="2497002" cy="1705545"/>
          </a:xfrm>
          <a:prstGeom prst="irregularSeal1">
            <a:avLst/>
          </a:prstGeom>
          <a:solidFill>
            <a:srgbClr val="DAA11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Gold Standard in WBL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B82C8-3182-BB24-E255-36A5F8D14233}"/>
              </a:ext>
            </a:extLst>
          </p:cNvPr>
          <p:cNvSpPr/>
          <p:nvPr/>
        </p:nvSpPr>
        <p:spPr>
          <a:xfrm>
            <a:off x="1498540" y="5116835"/>
            <a:ext cx="9247653" cy="540589"/>
          </a:xfrm>
          <a:prstGeom prst="rect">
            <a:avLst/>
          </a:prstGeom>
          <a:solidFill>
            <a:srgbClr val="DAA1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Registered Apprenticeship is a Skill Development Solution!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179646-2A02-0C62-C09C-7AB83A83ACDB}"/>
              </a:ext>
            </a:extLst>
          </p:cNvPr>
          <p:cNvGrpSpPr/>
          <p:nvPr/>
        </p:nvGrpSpPr>
        <p:grpSpPr>
          <a:xfrm>
            <a:off x="263526" y="1980932"/>
            <a:ext cx="11459772" cy="890649"/>
            <a:chOff x="644106" y="2077297"/>
            <a:chExt cx="10268309" cy="1151626"/>
          </a:xfrm>
          <a:solidFill>
            <a:schemeClr val="tx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314E89-B853-E77F-6E5A-E978C842D3AD}"/>
                </a:ext>
              </a:extLst>
            </p:cNvPr>
            <p:cNvSpPr/>
            <p:nvPr/>
          </p:nvSpPr>
          <p:spPr>
            <a:xfrm>
              <a:off x="10835120" y="2077297"/>
              <a:ext cx="77295" cy="1151626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1FEE5B-3B07-09B0-A832-31D8E0D2A98C}"/>
                </a:ext>
              </a:extLst>
            </p:cNvPr>
            <p:cNvSpPr/>
            <p:nvPr/>
          </p:nvSpPr>
          <p:spPr>
            <a:xfrm>
              <a:off x="644106" y="2077297"/>
              <a:ext cx="40966" cy="1151626"/>
            </a:xfrm>
            <a:prstGeom prst="ellips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81B3F91-462F-4A97-45B8-41EDE40D217C}"/>
                </a:ext>
              </a:extLst>
            </p:cNvPr>
            <p:cNvCxnSpPr>
              <a:cxnSpLocks/>
              <a:stCxn id="11" idx="0"/>
              <a:endCxn id="10" idx="0"/>
            </p:cNvCxnSpPr>
            <p:nvPr/>
          </p:nvCxnSpPr>
          <p:spPr>
            <a:xfrm>
              <a:off x="664589" y="2077297"/>
              <a:ext cx="10209178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C5F6311-0C8E-0F30-9E32-A5AF4B99AF7A}"/>
                </a:ext>
              </a:extLst>
            </p:cNvPr>
            <p:cNvCxnSpPr>
              <a:cxnSpLocks/>
              <a:stCxn id="11" idx="4"/>
              <a:endCxn id="10" idx="4"/>
            </p:cNvCxnSpPr>
            <p:nvPr/>
          </p:nvCxnSpPr>
          <p:spPr>
            <a:xfrm>
              <a:off x="664589" y="3228923"/>
              <a:ext cx="10209178" cy="0"/>
            </a:xfrm>
            <a:prstGeom prst="line">
              <a:avLst/>
            </a:prstGeom>
            <a:grp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92302F-276B-26DF-9391-810753893377}"/>
              </a:ext>
            </a:extLst>
          </p:cNvPr>
          <p:cNvSpPr txBox="1"/>
          <p:nvPr/>
        </p:nvSpPr>
        <p:spPr>
          <a:xfrm>
            <a:off x="193895" y="1579804"/>
            <a:ext cx="2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Career Exploration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A1667-2AB4-D081-7826-D7762F36EC0B}"/>
              </a:ext>
            </a:extLst>
          </p:cNvPr>
          <p:cNvSpPr txBox="1"/>
          <p:nvPr/>
        </p:nvSpPr>
        <p:spPr>
          <a:xfrm>
            <a:off x="9444001" y="1584216"/>
            <a:ext cx="227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Skill Development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86094-6478-0415-8AE4-96BD2502F54C}"/>
              </a:ext>
            </a:extLst>
          </p:cNvPr>
          <p:cNvSpPr txBox="1"/>
          <p:nvPr/>
        </p:nvSpPr>
        <p:spPr>
          <a:xfrm>
            <a:off x="366752" y="2139191"/>
            <a:ext cx="1665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Field Trips &amp; Site Visits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D8EF1B-F619-9C5B-7CA4-96A776819639}"/>
              </a:ext>
            </a:extLst>
          </p:cNvPr>
          <p:cNvSpPr txBox="1"/>
          <p:nvPr/>
        </p:nvSpPr>
        <p:spPr>
          <a:xfrm>
            <a:off x="2519367" y="2048275"/>
            <a:ext cx="1367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Internships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7F3852-3BF2-D255-3E70-4BF4DF1C94BB}"/>
              </a:ext>
            </a:extLst>
          </p:cNvPr>
          <p:cNvSpPr txBox="1"/>
          <p:nvPr/>
        </p:nvSpPr>
        <p:spPr>
          <a:xfrm>
            <a:off x="2457830" y="2442453"/>
            <a:ext cx="149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Externships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A3ECDE-F373-8AD1-F087-C4AE11D6D599}"/>
              </a:ext>
            </a:extLst>
          </p:cNvPr>
          <p:cNvSpPr txBox="1"/>
          <p:nvPr/>
        </p:nvSpPr>
        <p:spPr>
          <a:xfrm>
            <a:off x="4494059" y="2139190"/>
            <a:ext cx="111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Job Shadow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960022-CF45-1468-0ECE-52B2D5E708C7}"/>
              </a:ext>
            </a:extLst>
          </p:cNvPr>
          <p:cNvSpPr txBox="1"/>
          <p:nvPr/>
        </p:nvSpPr>
        <p:spPr>
          <a:xfrm>
            <a:off x="6020962" y="2127237"/>
            <a:ext cx="1367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On the job training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E624B-29EB-3049-1426-40AA6D9DF4F9}"/>
              </a:ext>
            </a:extLst>
          </p:cNvPr>
          <p:cNvSpPr txBox="1"/>
          <p:nvPr/>
        </p:nvSpPr>
        <p:spPr>
          <a:xfrm>
            <a:off x="7621360" y="2142693"/>
            <a:ext cx="179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Apprenticeship Like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13FBA0-CC69-BD32-1573-0FC6F27EFB1A}"/>
              </a:ext>
            </a:extLst>
          </p:cNvPr>
          <p:cNvSpPr txBox="1"/>
          <p:nvPr/>
        </p:nvSpPr>
        <p:spPr>
          <a:xfrm>
            <a:off x="9688417" y="2142692"/>
            <a:ext cx="179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Registered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3883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9E0E-CE37-B5A5-33DA-1C45D4D58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158749"/>
            <a:ext cx="11743429" cy="64135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4435B"/>
                </a:solidFill>
              </a:rPr>
              <a:t>Win – Win – Win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1D42A6-8B79-587C-0615-D0E82DCF4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3049" y="5884071"/>
            <a:ext cx="3282901" cy="99792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4D394D-6491-4775-6766-31DFF525721E}"/>
              </a:ext>
            </a:extLst>
          </p:cNvPr>
          <p:cNvCxnSpPr>
            <a:cxnSpLocks/>
          </p:cNvCxnSpPr>
          <p:nvPr/>
        </p:nvCxnSpPr>
        <p:spPr>
          <a:xfrm>
            <a:off x="114300" y="952500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5C2498-9B8D-4AE1-49E4-3B979B1EDF71}"/>
              </a:ext>
            </a:extLst>
          </p:cNvPr>
          <p:cNvCxnSpPr>
            <a:cxnSpLocks/>
          </p:cNvCxnSpPr>
          <p:nvPr/>
        </p:nvCxnSpPr>
        <p:spPr>
          <a:xfrm>
            <a:off x="114300" y="5889376"/>
            <a:ext cx="11944350" cy="0"/>
          </a:xfrm>
          <a:prstGeom prst="line">
            <a:avLst/>
          </a:prstGeom>
          <a:ln w="76200">
            <a:solidFill>
              <a:srgbClr val="DAA1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>
            <a:extLst>
              <a:ext uri="{FF2B5EF4-FFF2-40B4-BE49-F238E27FC236}">
                <a16:creationId xmlns:a16="http://schemas.microsoft.com/office/drawing/2014/main" id="{E6510EE5-230E-2EA6-25DA-2A3D51B34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66" y="1092609"/>
            <a:ext cx="4923081" cy="4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F8E90D5-5E81-6E47-A485-0FFA628FBB49}"/>
              </a:ext>
            </a:extLst>
          </p:cNvPr>
          <p:cNvSpPr txBox="1">
            <a:spLocks/>
          </p:cNvSpPr>
          <p:nvPr/>
        </p:nvSpPr>
        <p:spPr>
          <a:xfrm>
            <a:off x="6100783" y="3477846"/>
            <a:ext cx="5976917" cy="228754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228578" indent="-228578" algn="l" defTabSz="914309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3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86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40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95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Apprentices earn an average of over $300,000 more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High ROI for Business ($1.47 to $2.00 for every $1.00)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High ROI for state and federal funds ($23 to $27 for every $1)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Completion rate of those entering a program is 70% - 80%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Retention rate of completers 90% five years post program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Retention rates of Internships is 15% to 39%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122,000 North Carolina  high school graduates annually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73AB6531-4C0D-C750-FC2B-89508AA6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074" y="489802"/>
            <a:ext cx="5129485" cy="2890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84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NC Logo Custom">
      <a:dk1>
        <a:srgbClr val="023667"/>
      </a:dk1>
      <a:lt1>
        <a:srgbClr val="FFFFFF"/>
      </a:lt1>
      <a:dk2>
        <a:srgbClr val="023667"/>
      </a:dk2>
      <a:lt2>
        <a:srgbClr val="FFFFFF"/>
      </a:lt2>
      <a:accent1>
        <a:srgbClr val="A08338"/>
      </a:accent1>
      <a:accent2>
        <a:srgbClr val="023667"/>
      </a:accent2>
      <a:accent3>
        <a:srgbClr val="E0A425"/>
      </a:accent3>
      <a:accent4>
        <a:srgbClr val="000000"/>
      </a:accent4>
      <a:accent5>
        <a:srgbClr val="79797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1019</Words>
  <Application>Microsoft Office PowerPoint</Application>
  <PresentationFormat>Widescreen</PresentationFormat>
  <Paragraphs>174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Economic Development Division of Community College System</vt:lpstr>
      <vt:lpstr>ANC – The State Apprenticeship Agency (SAA)</vt:lpstr>
      <vt:lpstr>Background</vt:lpstr>
      <vt:lpstr>Level of Education Required for Jobs</vt:lpstr>
      <vt:lpstr>Across All Skill Levels – Experience is Most Frequently Identified Credential Employers Desire</vt:lpstr>
      <vt:lpstr>What do Employers Want in Employees?</vt:lpstr>
      <vt:lpstr>What is a Registered Apprenticeship?</vt:lpstr>
      <vt:lpstr>Win – Win – Win</vt:lpstr>
      <vt:lpstr>Five Core Components of Registered Apprenticeship</vt:lpstr>
      <vt:lpstr>Registered Apprenticeship Works Across Industries</vt:lpstr>
      <vt:lpstr>Registered Apprenticeship Works Across Demographics</vt:lpstr>
      <vt:lpstr>Apprenticeship Approaches</vt:lpstr>
      <vt:lpstr>Apprenticeship Program Models</vt:lpstr>
      <vt:lpstr>Pre-Apprenticeship Program Models</vt:lpstr>
      <vt:lpstr>Current Situation &amp; Potential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Spainhour</dc:creator>
  <cp:lastModifiedBy>Chris Harrington</cp:lastModifiedBy>
  <cp:revision>19</cp:revision>
  <cp:lastPrinted>2024-05-24T14:48:47Z</cp:lastPrinted>
  <dcterms:created xsi:type="dcterms:W3CDTF">2024-04-15T04:09:02Z</dcterms:created>
  <dcterms:modified xsi:type="dcterms:W3CDTF">2024-06-11T10:28:08Z</dcterms:modified>
</cp:coreProperties>
</file>