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4387" r:id="rId1"/>
    <p:sldMasterId id="2147484404" r:id="rId2"/>
    <p:sldMasterId id="2147484429" r:id="rId3"/>
  </p:sldMasterIdLst>
  <p:notesMasterIdLst>
    <p:notesMasterId r:id="rId23"/>
  </p:notesMasterIdLst>
  <p:handoutMasterIdLst>
    <p:handoutMasterId r:id="rId24"/>
  </p:handoutMasterIdLst>
  <p:sldIdLst>
    <p:sldId id="495" r:id="rId4"/>
    <p:sldId id="2145707086" r:id="rId5"/>
    <p:sldId id="2145707089" r:id="rId6"/>
    <p:sldId id="2145707092" r:id="rId7"/>
    <p:sldId id="2145707084" r:id="rId8"/>
    <p:sldId id="2145707037" r:id="rId9"/>
    <p:sldId id="2145707048" r:id="rId10"/>
    <p:sldId id="2145707090" r:id="rId11"/>
    <p:sldId id="2145707076" r:id="rId12"/>
    <p:sldId id="2145707083" r:id="rId13"/>
    <p:sldId id="2145707091" r:id="rId14"/>
    <p:sldId id="2145707080" r:id="rId15"/>
    <p:sldId id="2145707081" r:id="rId16"/>
    <p:sldId id="2145707000" r:id="rId17"/>
    <p:sldId id="2145707001" r:id="rId18"/>
    <p:sldId id="2145707040" r:id="rId19"/>
    <p:sldId id="2145707093" r:id="rId20"/>
    <p:sldId id="2145707082" r:id="rId21"/>
    <p:sldId id="2145707047" r:id="rId22"/>
  </p:sldIdLst>
  <p:sldSz cx="14630400" cy="8229600"/>
  <p:notesSz cx="7010400" cy="9296400"/>
  <p:defaultTextStyle>
    <a:defPPr>
      <a:defRPr lang="en-US"/>
    </a:defPPr>
    <a:lvl1pPr marL="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A"/>
    <a:srgbClr val="E6D7D6"/>
    <a:srgbClr val="E4D3D2"/>
    <a:srgbClr val="AF2509"/>
    <a:srgbClr val="00ADEA"/>
    <a:srgbClr val="00D25F"/>
    <a:srgbClr val="B9290A"/>
    <a:srgbClr val="AE290A"/>
    <a:srgbClr val="E3D0CF"/>
    <a:srgbClr val="DBF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52F1D7-8126-4893-B006-A7DC7F85877C}" v="589" dt="2024-06-10T17:54:10.6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14" autoAdjust="0"/>
    <p:restoredTop sz="79715" autoAdjust="0"/>
  </p:normalViewPr>
  <p:slideViewPr>
    <p:cSldViewPr snapToGrid="0">
      <p:cViewPr varScale="1">
        <p:scale>
          <a:sx n="72" d="100"/>
          <a:sy n="72" d="100"/>
        </p:scale>
        <p:origin x="2604" y="7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FAEDD3-3205-4A0C-AD6D-B7A3C345410E}" type="doc">
      <dgm:prSet loTypeId="urn:microsoft.com/office/officeart/2005/8/layout/vList3" loCatId="list" qsTypeId="urn:microsoft.com/office/officeart/2005/8/quickstyle/simple4" qsCatId="simple" csTypeId="urn:microsoft.com/office/officeart/2005/8/colors/accent0_3" csCatId="mainScheme" phldr="1"/>
      <dgm:spPr/>
    </dgm:pt>
    <dgm:pt modelId="{BE03C083-5745-478D-A39D-601DC0827B18}">
      <dgm:prSet phldrT="[Text]"/>
      <dgm:spPr/>
      <dgm:t>
        <a:bodyPr/>
        <a:lstStyle/>
        <a:p>
          <a:r>
            <a:rPr lang="en-US" dirty="0"/>
            <a:t>Higher Ed. Grants and Scholarships</a:t>
          </a:r>
        </a:p>
      </dgm:t>
    </dgm:pt>
    <dgm:pt modelId="{4825D89A-E59E-4D0E-AD09-2CA14D474D76}" type="parTrans" cxnId="{DF9AD2D5-B1B3-4F20-B8E5-B316F7C062BC}">
      <dgm:prSet/>
      <dgm:spPr/>
      <dgm:t>
        <a:bodyPr/>
        <a:lstStyle/>
        <a:p>
          <a:endParaRPr lang="en-US"/>
        </a:p>
      </dgm:t>
    </dgm:pt>
    <dgm:pt modelId="{ACD6AE68-C384-40FF-A45F-85BAE646296D}" type="sibTrans" cxnId="{DF9AD2D5-B1B3-4F20-B8E5-B316F7C062BC}">
      <dgm:prSet/>
      <dgm:spPr/>
      <dgm:t>
        <a:bodyPr/>
        <a:lstStyle/>
        <a:p>
          <a:endParaRPr lang="en-US"/>
        </a:p>
      </dgm:t>
    </dgm:pt>
    <dgm:pt modelId="{486D36C6-6AE6-4884-96C1-CED29171216B}">
      <dgm:prSet phldrT="[Text]"/>
      <dgm:spPr/>
      <dgm:t>
        <a:bodyPr/>
        <a:lstStyle/>
        <a:p>
          <a:r>
            <a:rPr lang="en-US" dirty="0"/>
            <a:t>Career-Specific Programs</a:t>
          </a:r>
        </a:p>
      </dgm:t>
    </dgm:pt>
    <dgm:pt modelId="{2E16D22B-C9E4-4B8C-BDDA-71667ED370C1}" type="parTrans" cxnId="{3635CFDD-032B-487F-B801-3C6886BF015E}">
      <dgm:prSet/>
      <dgm:spPr/>
      <dgm:t>
        <a:bodyPr/>
        <a:lstStyle/>
        <a:p>
          <a:endParaRPr lang="en-US"/>
        </a:p>
      </dgm:t>
    </dgm:pt>
    <dgm:pt modelId="{47C658C4-6D7B-444B-9071-57333CA20D67}" type="sibTrans" cxnId="{3635CFDD-032B-487F-B801-3C6886BF015E}">
      <dgm:prSet/>
      <dgm:spPr/>
      <dgm:t>
        <a:bodyPr/>
        <a:lstStyle/>
        <a:p>
          <a:endParaRPr lang="en-US"/>
        </a:p>
      </dgm:t>
    </dgm:pt>
    <dgm:pt modelId="{18BEF105-49CD-4700-A49B-B641149F7AC1}">
      <dgm:prSet phldrT="[Text]"/>
      <dgm:spPr/>
      <dgm:t>
        <a:bodyPr/>
        <a:lstStyle/>
        <a:p>
          <a:r>
            <a:rPr lang="en-US" dirty="0"/>
            <a:t>Residency Determination Service</a:t>
          </a:r>
        </a:p>
      </dgm:t>
    </dgm:pt>
    <dgm:pt modelId="{1E898101-B2AC-4020-B5BC-436E5B577026}" type="parTrans" cxnId="{C92B5B1B-7527-44D0-BEFC-B923C3745EF1}">
      <dgm:prSet/>
      <dgm:spPr/>
      <dgm:t>
        <a:bodyPr/>
        <a:lstStyle/>
        <a:p>
          <a:endParaRPr lang="en-US"/>
        </a:p>
      </dgm:t>
    </dgm:pt>
    <dgm:pt modelId="{BC9B5E9F-17B7-4F17-8C4C-F0064605FF2C}" type="sibTrans" cxnId="{C92B5B1B-7527-44D0-BEFC-B923C3745EF1}">
      <dgm:prSet/>
      <dgm:spPr/>
      <dgm:t>
        <a:bodyPr/>
        <a:lstStyle/>
        <a:p>
          <a:endParaRPr lang="en-US"/>
        </a:p>
      </dgm:t>
    </dgm:pt>
    <dgm:pt modelId="{A151D485-6F03-4558-AAF7-002A551AB813}" type="pres">
      <dgm:prSet presAssocID="{B2FAEDD3-3205-4A0C-AD6D-B7A3C345410E}" presName="linearFlow" presStyleCnt="0">
        <dgm:presLayoutVars>
          <dgm:dir/>
          <dgm:resizeHandles val="exact"/>
        </dgm:presLayoutVars>
      </dgm:prSet>
      <dgm:spPr/>
    </dgm:pt>
    <dgm:pt modelId="{F44667AE-9205-40CA-9A82-E3F50F34FCCD}" type="pres">
      <dgm:prSet presAssocID="{BE03C083-5745-478D-A39D-601DC0827B18}" presName="composite" presStyleCnt="0"/>
      <dgm:spPr/>
    </dgm:pt>
    <dgm:pt modelId="{CE1C48FA-D55B-4EF4-9A82-9C8BCF3463DA}" type="pres">
      <dgm:prSet presAssocID="{BE03C083-5745-478D-A39D-601DC0827B18}" presName="imgShp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FD153F23-EBBF-4118-A816-5308790F6894}" type="pres">
      <dgm:prSet presAssocID="{BE03C083-5745-478D-A39D-601DC0827B18}" presName="txShp" presStyleLbl="node1" presStyleIdx="0" presStyleCnt="3">
        <dgm:presLayoutVars>
          <dgm:bulletEnabled val="1"/>
        </dgm:presLayoutVars>
      </dgm:prSet>
      <dgm:spPr/>
    </dgm:pt>
    <dgm:pt modelId="{8A471C0C-B23A-4E06-9E21-11B30FB56D76}" type="pres">
      <dgm:prSet presAssocID="{ACD6AE68-C384-40FF-A45F-85BAE646296D}" presName="spacing" presStyleCnt="0"/>
      <dgm:spPr/>
    </dgm:pt>
    <dgm:pt modelId="{5E707209-93BD-4547-8D32-2C5BD0C92D4E}" type="pres">
      <dgm:prSet presAssocID="{486D36C6-6AE6-4884-96C1-CED29171216B}" presName="composite" presStyleCnt="0"/>
      <dgm:spPr/>
    </dgm:pt>
    <dgm:pt modelId="{55A162E4-3B7D-4669-BDE7-8E150AF29ED3}" type="pres">
      <dgm:prSet presAssocID="{486D36C6-6AE6-4884-96C1-CED29171216B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B7BEB01-57F7-43FD-9E0C-13BE47921156}" type="pres">
      <dgm:prSet presAssocID="{486D36C6-6AE6-4884-96C1-CED29171216B}" presName="txShp" presStyleLbl="node1" presStyleIdx="1" presStyleCnt="3">
        <dgm:presLayoutVars>
          <dgm:bulletEnabled val="1"/>
        </dgm:presLayoutVars>
      </dgm:prSet>
      <dgm:spPr/>
    </dgm:pt>
    <dgm:pt modelId="{4A1D0A43-9469-476F-B04D-B97A1E2A2021}" type="pres">
      <dgm:prSet presAssocID="{47C658C4-6D7B-444B-9071-57333CA20D67}" presName="spacing" presStyleCnt="0"/>
      <dgm:spPr/>
    </dgm:pt>
    <dgm:pt modelId="{E963ADF1-7524-4E6F-A715-41BAB569C539}" type="pres">
      <dgm:prSet presAssocID="{18BEF105-49CD-4700-A49B-B641149F7AC1}" presName="composite" presStyleCnt="0"/>
      <dgm:spPr/>
    </dgm:pt>
    <dgm:pt modelId="{CE704873-0297-4EFD-8F1D-D4B7EB31E922}" type="pres">
      <dgm:prSet presAssocID="{18BEF105-49CD-4700-A49B-B641149F7AC1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9980721-0BA2-4AE4-B55B-098F8C292DA2}" type="pres">
      <dgm:prSet presAssocID="{18BEF105-49CD-4700-A49B-B641149F7AC1}" presName="txShp" presStyleLbl="node1" presStyleIdx="2" presStyleCnt="3">
        <dgm:presLayoutVars>
          <dgm:bulletEnabled val="1"/>
        </dgm:presLayoutVars>
      </dgm:prSet>
      <dgm:spPr/>
    </dgm:pt>
  </dgm:ptLst>
  <dgm:cxnLst>
    <dgm:cxn modelId="{C92B5B1B-7527-44D0-BEFC-B923C3745EF1}" srcId="{B2FAEDD3-3205-4A0C-AD6D-B7A3C345410E}" destId="{18BEF105-49CD-4700-A49B-B641149F7AC1}" srcOrd="2" destOrd="0" parTransId="{1E898101-B2AC-4020-B5BC-436E5B577026}" sibTransId="{BC9B5E9F-17B7-4F17-8C4C-F0064605FF2C}"/>
    <dgm:cxn modelId="{0122C990-F7F3-41F4-B77A-F3FEE6EB9FCC}" type="presOf" srcId="{BE03C083-5745-478D-A39D-601DC0827B18}" destId="{FD153F23-EBBF-4118-A816-5308790F6894}" srcOrd="0" destOrd="0" presId="urn:microsoft.com/office/officeart/2005/8/layout/vList3"/>
    <dgm:cxn modelId="{F2D7A8A3-7D46-4DE7-91B2-C512274FB09D}" type="presOf" srcId="{486D36C6-6AE6-4884-96C1-CED29171216B}" destId="{6B7BEB01-57F7-43FD-9E0C-13BE47921156}" srcOrd="0" destOrd="0" presId="urn:microsoft.com/office/officeart/2005/8/layout/vList3"/>
    <dgm:cxn modelId="{E834BDAE-3B01-48E6-AFEC-0BA81C92FC29}" type="presOf" srcId="{B2FAEDD3-3205-4A0C-AD6D-B7A3C345410E}" destId="{A151D485-6F03-4558-AAF7-002A551AB813}" srcOrd="0" destOrd="0" presId="urn:microsoft.com/office/officeart/2005/8/layout/vList3"/>
    <dgm:cxn modelId="{DF9AD2D5-B1B3-4F20-B8E5-B316F7C062BC}" srcId="{B2FAEDD3-3205-4A0C-AD6D-B7A3C345410E}" destId="{BE03C083-5745-478D-A39D-601DC0827B18}" srcOrd="0" destOrd="0" parTransId="{4825D89A-E59E-4D0E-AD09-2CA14D474D76}" sibTransId="{ACD6AE68-C384-40FF-A45F-85BAE646296D}"/>
    <dgm:cxn modelId="{3635CFDD-032B-487F-B801-3C6886BF015E}" srcId="{B2FAEDD3-3205-4A0C-AD6D-B7A3C345410E}" destId="{486D36C6-6AE6-4884-96C1-CED29171216B}" srcOrd="1" destOrd="0" parTransId="{2E16D22B-C9E4-4B8C-BDDA-71667ED370C1}" sibTransId="{47C658C4-6D7B-444B-9071-57333CA20D67}"/>
    <dgm:cxn modelId="{69D797FC-2CC8-45E1-8179-61CDCE3D9F3C}" type="presOf" srcId="{18BEF105-49CD-4700-A49B-B641149F7AC1}" destId="{C9980721-0BA2-4AE4-B55B-098F8C292DA2}" srcOrd="0" destOrd="0" presId="urn:microsoft.com/office/officeart/2005/8/layout/vList3"/>
    <dgm:cxn modelId="{74CEA109-3074-4FC8-820C-B9351E772145}" type="presParOf" srcId="{A151D485-6F03-4558-AAF7-002A551AB813}" destId="{F44667AE-9205-40CA-9A82-E3F50F34FCCD}" srcOrd="0" destOrd="0" presId="urn:microsoft.com/office/officeart/2005/8/layout/vList3"/>
    <dgm:cxn modelId="{C9E82CF9-71A4-41DD-BC68-9022A2B88F82}" type="presParOf" srcId="{F44667AE-9205-40CA-9A82-E3F50F34FCCD}" destId="{CE1C48FA-D55B-4EF4-9A82-9C8BCF3463DA}" srcOrd="0" destOrd="0" presId="urn:microsoft.com/office/officeart/2005/8/layout/vList3"/>
    <dgm:cxn modelId="{F41BF778-71DA-4A2F-89DA-155A15A59491}" type="presParOf" srcId="{F44667AE-9205-40CA-9A82-E3F50F34FCCD}" destId="{FD153F23-EBBF-4118-A816-5308790F6894}" srcOrd="1" destOrd="0" presId="urn:microsoft.com/office/officeart/2005/8/layout/vList3"/>
    <dgm:cxn modelId="{141110FE-79DE-4DF8-8464-54AF553D68EF}" type="presParOf" srcId="{A151D485-6F03-4558-AAF7-002A551AB813}" destId="{8A471C0C-B23A-4E06-9E21-11B30FB56D76}" srcOrd="1" destOrd="0" presId="urn:microsoft.com/office/officeart/2005/8/layout/vList3"/>
    <dgm:cxn modelId="{0EBACDD4-EA45-46D2-BFD7-33CFE6D94BF0}" type="presParOf" srcId="{A151D485-6F03-4558-AAF7-002A551AB813}" destId="{5E707209-93BD-4547-8D32-2C5BD0C92D4E}" srcOrd="2" destOrd="0" presId="urn:microsoft.com/office/officeart/2005/8/layout/vList3"/>
    <dgm:cxn modelId="{DDEB01F9-8F23-4F84-8E9B-615A0F26E9C5}" type="presParOf" srcId="{5E707209-93BD-4547-8D32-2C5BD0C92D4E}" destId="{55A162E4-3B7D-4669-BDE7-8E150AF29ED3}" srcOrd="0" destOrd="0" presId="urn:microsoft.com/office/officeart/2005/8/layout/vList3"/>
    <dgm:cxn modelId="{B36CD85A-3BE1-4B3F-80A1-E252EF5620B4}" type="presParOf" srcId="{5E707209-93BD-4547-8D32-2C5BD0C92D4E}" destId="{6B7BEB01-57F7-43FD-9E0C-13BE47921156}" srcOrd="1" destOrd="0" presId="urn:microsoft.com/office/officeart/2005/8/layout/vList3"/>
    <dgm:cxn modelId="{46C1BBFF-D573-40A3-AD8D-D391C3CB5AF9}" type="presParOf" srcId="{A151D485-6F03-4558-AAF7-002A551AB813}" destId="{4A1D0A43-9469-476F-B04D-B97A1E2A2021}" srcOrd="3" destOrd="0" presId="urn:microsoft.com/office/officeart/2005/8/layout/vList3"/>
    <dgm:cxn modelId="{F28749F6-E2CE-4DF8-8A64-A1C40A0A1016}" type="presParOf" srcId="{A151D485-6F03-4558-AAF7-002A551AB813}" destId="{E963ADF1-7524-4E6F-A715-41BAB569C539}" srcOrd="4" destOrd="0" presId="urn:microsoft.com/office/officeart/2005/8/layout/vList3"/>
    <dgm:cxn modelId="{5D9658DA-786B-48FA-A91C-16DD8A7CEFB0}" type="presParOf" srcId="{E963ADF1-7524-4E6F-A715-41BAB569C539}" destId="{CE704873-0297-4EFD-8F1D-D4B7EB31E922}" srcOrd="0" destOrd="0" presId="urn:microsoft.com/office/officeart/2005/8/layout/vList3"/>
    <dgm:cxn modelId="{6223AB80-52EC-47FC-807D-9F44754FDC98}" type="presParOf" srcId="{E963ADF1-7524-4E6F-A715-41BAB569C539}" destId="{C9980721-0BA2-4AE4-B55B-098F8C292DA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FAEDD3-3205-4A0C-AD6D-B7A3C345410E}" type="doc">
      <dgm:prSet loTypeId="urn:microsoft.com/office/officeart/2005/8/layout/vList3" loCatId="list" qsTypeId="urn:microsoft.com/office/officeart/2005/8/quickstyle/simple4" qsCatId="simple" csTypeId="urn:microsoft.com/office/officeart/2005/8/colors/accent0_3" csCatId="mainScheme" phldr="1"/>
      <dgm:spPr/>
    </dgm:pt>
    <dgm:pt modelId="{45252630-740A-4EB6-A9DD-EE7D1D5139D0}">
      <dgm:prSet phldrT="[Text]" custT="1"/>
      <dgm:spPr/>
      <dgm:t>
        <a:bodyPr/>
        <a:lstStyle/>
        <a:p>
          <a:r>
            <a:rPr lang="en-US" sz="2700" dirty="0"/>
            <a:t>Nonpublic K12 Scholarships</a:t>
          </a:r>
        </a:p>
      </dgm:t>
    </dgm:pt>
    <dgm:pt modelId="{5C714904-8426-44F8-B1A1-D222302BB49B}" type="parTrans" cxnId="{4C3FF9EF-B05D-477B-813B-564CE4245E71}">
      <dgm:prSet/>
      <dgm:spPr/>
      <dgm:t>
        <a:bodyPr/>
        <a:lstStyle/>
        <a:p>
          <a:endParaRPr lang="en-US" sz="2700"/>
        </a:p>
      </dgm:t>
    </dgm:pt>
    <dgm:pt modelId="{5A7650F5-608E-40C1-B72D-7DCD210330E5}" type="sibTrans" cxnId="{4C3FF9EF-B05D-477B-813B-564CE4245E71}">
      <dgm:prSet/>
      <dgm:spPr/>
      <dgm:t>
        <a:bodyPr/>
        <a:lstStyle/>
        <a:p>
          <a:endParaRPr lang="en-US" sz="2700"/>
        </a:p>
      </dgm:t>
    </dgm:pt>
    <dgm:pt modelId="{B8CC8A1C-8E48-4794-B9D6-F520D7498925}">
      <dgm:prSet phldrT="[Text]" custT="1"/>
      <dgm:spPr/>
      <dgm:t>
        <a:bodyPr/>
        <a:lstStyle/>
        <a:p>
          <a:r>
            <a:rPr lang="en-US" sz="2700" dirty="0"/>
            <a:t>Education Loans</a:t>
          </a:r>
        </a:p>
      </dgm:t>
    </dgm:pt>
    <dgm:pt modelId="{6E6CCCF7-17A3-4A56-80A8-FFD7889EE5F8}" type="parTrans" cxnId="{FD3B84C0-B8AE-40CE-8FCF-22290ED488C1}">
      <dgm:prSet/>
      <dgm:spPr/>
      <dgm:t>
        <a:bodyPr/>
        <a:lstStyle/>
        <a:p>
          <a:endParaRPr lang="en-US" sz="2700"/>
        </a:p>
      </dgm:t>
    </dgm:pt>
    <dgm:pt modelId="{E096AD1A-B112-4884-9E2B-759098BCA2AC}" type="sibTrans" cxnId="{FD3B84C0-B8AE-40CE-8FCF-22290ED488C1}">
      <dgm:prSet/>
      <dgm:spPr/>
      <dgm:t>
        <a:bodyPr/>
        <a:lstStyle/>
        <a:p>
          <a:endParaRPr lang="en-US" sz="2700"/>
        </a:p>
      </dgm:t>
    </dgm:pt>
    <dgm:pt modelId="{D6F2D49B-F672-477B-8014-48C7FD00D03B}">
      <dgm:prSet phldrT="[Text]" custT="1"/>
      <dgm:spPr/>
      <dgm:t>
        <a:bodyPr/>
        <a:lstStyle/>
        <a:p>
          <a:r>
            <a:rPr lang="en-US" sz="2700" dirty="0"/>
            <a:t>529 Savings Plans</a:t>
          </a:r>
        </a:p>
      </dgm:t>
    </dgm:pt>
    <dgm:pt modelId="{C8440F8D-B9BF-41C0-8975-2E0C22A51B79}" type="parTrans" cxnId="{25264CC4-F4E5-4A1F-BCE9-1A46D4DD6F6E}">
      <dgm:prSet/>
      <dgm:spPr/>
      <dgm:t>
        <a:bodyPr/>
        <a:lstStyle/>
        <a:p>
          <a:endParaRPr lang="en-US" sz="2700"/>
        </a:p>
      </dgm:t>
    </dgm:pt>
    <dgm:pt modelId="{CEDD0C2B-2BEC-4D47-8BBA-FECECE2C135B}" type="sibTrans" cxnId="{25264CC4-F4E5-4A1F-BCE9-1A46D4DD6F6E}">
      <dgm:prSet/>
      <dgm:spPr/>
      <dgm:t>
        <a:bodyPr/>
        <a:lstStyle/>
        <a:p>
          <a:endParaRPr lang="en-US" sz="2700"/>
        </a:p>
      </dgm:t>
    </dgm:pt>
    <dgm:pt modelId="{A151D485-6F03-4558-AAF7-002A551AB813}" type="pres">
      <dgm:prSet presAssocID="{B2FAEDD3-3205-4A0C-AD6D-B7A3C345410E}" presName="linearFlow" presStyleCnt="0">
        <dgm:presLayoutVars>
          <dgm:dir/>
          <dgm:resizeHandles val="exact"/>
        </dgm:presLayoutVars>
      </dgm:prSet>
      <dgm:spPr/>
    </dgm:pt>
    <dgm:pt modelId="{C39B101F-1F58-4EEF-A545-8B39F5D3AC93}" type="pres">
      <dgm:prSet presAssocID="{45252630-740A-4EB6-A9DD-EE7D1D5139D0}" presName="composite" presStyleCnt="0"/>
      <dgm:spPr/>
    </dgm:pt>
    <dgm:pt modelId="{6FF9DE91-BCE5-4AD9-969F-7120541E2503}" type="pres">
      <dgm:prSet presAssocID="{45252630-740A-4EB6-A9DD-EE7D1D5139D0}" presName="imgShp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0F6A8A8A-C807-4519-BD75-601A904B4F5C}" type="pres">
      <dgm:prSet presAssocID="{45252630-740A-4EB6-A9DD-EE7D1D5139D0}" presName="txShp" presStyleLbl="node1" presStyleIdx="0" presStyleCnt="3" custScaleX="98717">
        <dgm:presLayoutVars>
          <dgm:bulletEnabled val="1"/>
        </dgm:presLayoutVars>
      </dgm:prSet>
      <dgm:spPr/>
    </dgm:pt>
    <dgm:pt modelId="{7329E078-FE5C-4FD8-9D03-C50A0BA0518C}" type="pres">
      <dgm:prSet presAssocID="{5A7650F5-608E-40C1-B72D-7DCD210330E5}" presName="spacing" presStyleCnt="0"/>
      <dgm:spPr/>
    </dgm:pt>
    <dgm:pt modelId="{6C599198-6306-41DF-B8C4-7CD572F36EF7}" type="pres">
      <dgm:prSet presAssocID="{B8CC8A1C-8E48-4794-B9D6-F520D7498925}" presName="composite" presStyleCnt="0"/>
      <dgm:spPr/>
    </dgm:pt>
    <dgm:pt modelId="{66741C3D-235D-431E-BD96-8FEF7A58862D}" type="pres">
      <dgm:prSet presAssocID="{B8CC8A1C-8E48-4794-B9D6-F520D7498925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EB4FD6E-7FA2-424C-9DAC-5E18A841572F}" type="pres">
      <dgm:prSet presAssocID="{B8CC8A1C-8E48-4794-B9D6-F520D7498925}" presName="txShp" presStyleLbl="node1" presStyleIdx="1" presStyleCnt="3" custScaleX="98717">
        <dgm:presLayoutVars>
          <dgm:bulletEnabled val="1"/>
        </dgm:presLayoutVars>
      </dgm:prSet>
      <dgm:spPr/>
    </dgm:pt>
    <dgm:pt modelId="{0C9FBA28-0E23-4821-B7D4-B39026D6BA80}" type="pres">
      <dgm:prSet presAssocID="{E096AD1A-B112-4884-9E2B-759098BCA2AC}" presName="spacing" presStyleCnt="0"/>
      <dgm:spPr/>
    </dgm:pt>
    <dgm:pt modelId="{FB1D508F-8612-4B20-B7CF-EA231688FC22}" type="pres">
      <dgm:prSet presAssocID="{D6F2D49B-F672-477B-8014-48C7FD00D03B}" presName="composite" presStyleCnt="0"/>
      <dgm:spPr/>
    </dgm:pt>
    <dgm:pt modelId="{5FA96CE5-E6AF-487D-A9BE-377FA32275A3}" type="pres">
      <dgm:prSet presAssocID="{D6F2D49B-F672-477B-8014-48C7FD00D03B}" presName="imgShp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l="-6000" r="-6000"/>
          </a:stretch>
        </a:blipFill>
      </dgm:spPr>
    </dgm:pt>
    <dgm:pt modelId="{0027CFDC-8583-4C96-870D-3303A02CAF5F}" type="pres">
      <dgm:prSet presAssocID="{D6F2D49B-F672-477B-8014-48C7FD00D03B}" presName="txShp" presStyleLbl="node1" presStyleIdx="2" presStyleCnt="3" custScaleX="98717">
        <dgm:presLayoutVars>
          <dgm:bulletEnabled val="1"/>
        </dgm:presLayoutVars>
      </dgm:prSet>
      <dgm:spPr/>
    </dgm:pt>
  </dgm:ptLst>
  <dgm:cxnLst>
    <dgm:cxn modelId="{C473140F-6003-4ED3-909A-E9C2F797E5D9}" type="presOf" srcId="{45252630-740A-4EB6-A9DD-EE7D1D5139D0}" destId="{0F6A8A8A-C807-4519-BD75-601A904B4F5C}" srcOrd="0" destOrd="0" presId="urn:microsoft.com/office/officeart/2005/8/layout/vList3"/>
    <dgm:cxn modelId="{CDAC278B-B606-4775-94DB-2211A1173669}" type="presOf" srcId="{B8CC8A1C-8E48-4794-B9D6-F520D7498925}" destId="{DEB4FD6E-7FA2-424C-9DAC-5E18A841572F}" srcOrd="0" destOrd="0" presId="urn:microsoft.com/office/officeart/2005/8/layout/vList3"/>
    <dgm:cxn modelId="{BCBA959C-FA7E-403F-9FC6-13C741D684B0}" type="presOf" srcId="{D6F2D49B-F672-477B-8014-48C7FD00D03B}" destId="{0027CFDC-8583-4C96-870D-3303A02CAF5F}" srcOrd="0" destOrd="0" presId="urn:microsoft.com/office/officeart/2005/8/layout/vList3"/>
    <dgm:cxn modelId="{E834BDAE-3B01-48E6-AFEC-0BA81C92FC29}" type="presOf" srcId="{B2FAEDD3-3205-4A0C-AD6D-B7A3C345410E}" destId="{A151D485-6F03-4558-AAF7-002A551AB813}" srcOrd="0" destOrd="0" presId="urn:microsoft.com/office/officeart/2005/8/layout/vList3"/>
    <dgm:cxn modelId="{FD3B84C0-B8AE-40CE-8FCF-22290ED488C1}" srcId="{B2FAEDD3-3205-4A0C-AD6D-B7A3C345410E}" destId="{B8CC8A1C-8E48-4794-B9D6-F520D7498925}" srcOrd="1" destOrd="0" parTransId="{6E6CCCF7-17A3-4A56-80A8-FFD7889EE5F8}" sibTransId="{E096AD1A-B112-4884-9E2B-759098BCA2AC}"/>
    <dgm:cxn modelId="{25264CC4-F4E5-4A1F-BCE9-1A46D4DD6F6E}" srcId="{B2FAEDD3-3205-4A0C-AD6D-B7A3C345410E}" destId="{D6F2D49B-F672-477B-8014-48C7FD00D03B}" srcOrd="2" destOrd="0" parTransId="{C8440F8D-B9BF-41C0-8975-2E0C22A51B79}" sibTransId="{CEDD0C2B-2BEC-4D47-8BBA-FECECE2C135B}"/>
    <dgm:cxn modelId="{4C3FF9EF-B05D-477B-813B-564CE4245E71}" srcId="{B2FAEDD3-3205-4A0C-AD6D-B7A3C345410E}" destId="{45252630-740A-4EB6-A9DD-EE7D1D5139D0}" srcOrd="0" destOrd="0" parTransId="{5C714904-8426-44F8-B1A1-D222302BB49B}" sibTransId="{5A7650F5-608E-40C1-B72D-7DCD210330E5}"/>
    <dgm:cxn modelId="{34969735-D51F-4130-B5D2-14DA67735AED}" type="presParOf" srcId="{A151D485-6F03-4558-AAF7-002A551AB813}" destId="{C39B101F-1F58-4EEF-A545-8B39F5D3AC93}" srcOrd="0" destOrd="0" presId="urn:microsoft.com/office/officeart/2005/8/layout/vList3"/>
    <dgm:cxn modelId="{512883EF-533F-4EE2-B1FD-01E0E645D0C7}" type="presParOf" srcId="{C39B101F-1F58-4EEF-A545-8B39F5D3AC93}" destId="{6FF9DE91-BCE5-4AD9-969F-7120541E2503}" srcOrd="0" destOrd="0" presId="urn:microsoft.com/office/officeart/2005/8/layout/vList3"/>
    <dgm:cxn modelId="{3845D207-BC0A-43EC-AFB8-A2A8FE901F56}" type="presParOf" srcId="{C39B101F-1F58-4EEF-A545-8B39F5D3AC93}" destId="{0F6A8A8A-C807-4519-BD75-601A904B4F5C}" srcOrd="1" destOrd="0" presId="urn:microsoft.com/office/officeart/2005/8/layout/vList3"/>
    <dgm:cxn modelId="{1064C254-AC62-40F9-BB9F-4DF1285408FF}" type="presParOf" srcId="{A151D485-6F03-4558-AAF7-002A551AB813}" destId="{7329E078-FE5C-4FD8-9D03-C50A0BA0518C}" srcOrd="1" destOrd="0" presId="urn:microsoft.com/office/officeart/2005/8/layout/vList3"/>
    <dgm:cxn modelId="{26232D1F-8E03-473B-BF3B-636A6683174D}" type="presParOf" srcId="{A151D485-6F03-4558-AAF7-002A551AB813}" destId="{6C599198-6306-41DF-B8C4-7CD572F36EF7}" srcOrd="2" destOrd="0" presId="urn:microsoft.com/office/officeart/2005/8/layout/vList3"/>
    <dgm:cxn modelId="{17C64E51-6ADE-45F9-A8E4-DB9682BE7232}" type="presParOf" srcId="{6C599198-6306-41DF-B8C4-7CD572F36EF7}" destId="{66741C3D-235D-431E-BD96-8FEF7A58862D}" srcOrd="0" destOrd="0" presId="urn:microsoft.com/office/officeart/2005/8/layout/vList3"/>
    <dgm:cxn modelId="{A3C7F64A-A581-4799-ACDA-3CC617C8B6F7}" type="presParOf" srcId="{6C599198-6306-41DF-B8C4-7CD572F36EF7}" destId="{DEB4FD6E-7FA2-424C-9DAC-5E18A841572F}" srcOrd="1" destOrd="0" presId="urn:microsoft.com/office/officeart/2005/8/layout/vList3"/>
    <dgm:cxn modelId="{9890608D-6946-4DA0-860A-D26F710E30FF}" type="presParOf" srcId="{A151D485-6F03-4558-AAF7-002A551AB813}" destId="{0C9FBA28-0E23-4821-B7D4-B39026D6BA80}" srcOrd="3" destOrd="0" presId="urn:microsoft.com/office/officeart/2005/8/layout/vList3"/>
    <dgm:cxn modelId="{A7C865BA-6D36-4CC7-BA16-2DA446EA893F}" type="presParOf" srcId="{A151D485-6F03-4558-AAF7-002A551AB813}" destId="{FB1D508F-8612-4B20-B7CF-EA231688FC22}" srcOrd="4" destOrd="0" presId="urn:microsoft.com/office/officeart/2005/8/layout/vList3"/>
    <dgm:cxn modelId="{97C6E75C-1C67-461C-AA9B-CE45DB9974F9}" type="presParOf" srcId="{FB1D508F-8612-4B20-B7CF-EA231688FC22}" destId="{5FA96CE5-E6AF-487D-A9BE-377FA32275A3}" srcOrd="0" destOrd="0" presId="urn:microsoft.com/office/officeart/2005/8/layout/vList3"/>
    <dgm:cxn modelId="{C28BCA4B-5401-4DD0-95A5-36BF10BC072F}" type="presParOf" srcId="{FB1D508F-8612-4B20-B7CF-EA231688FC22}" destId="{0027CFDC-8583-4C96-870D-3303A02CAF5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FAEDD3-3205-4A0C-AD6D-B7A3C345410E}" type="doc">
      <dgm:prSet loTypeId="urn:microsoft.com/office/officeart/2005/8/layout/vList3" loCatId="list" qsTypeId="urn:microsoft.com/office/officeart/2005/8/quickstyle/simple4" qsCatId="simple" csTypeId="urn:microsoft.com/office/officeart/2005/8/colors/accent0_3" csCatId="mainScheme" phldr="1"/>
      <dgm:spPr/>
    </dgm:pt>
    <dgm:pt modelId="{2A1C466C-283F-40B7-9434-5BC7C7CFDB10}">
      <dgm:prSet phldrT="[Text]" custT="1"/>
      <dgm:spPr/>
      <dgm:t>
        <a:bodyPr/>
        <a:lstStyle/>
        <a:p>
          <a:r>
            <a:rPr lang="en-US" sz="2700" dirty="0"/>
            <a:t>College Foundation of North Carolina</a:t>
          </a:r>
        </a:p>
      </dgm:t>
    </dgm:pt>
    <dgm:pt modelId="{A8C1C3FD-1824-4766-B8F9-814AFBDAEECA}" type="parTrans" cxnId="{77ACAAD1-173C-4F83-B3BC-5B3617B1749F}">
      <dgm:prSet/>
      <dgm:spPr/>
      <dgm:t>
        <a:bodyPr/>
        <a:lstStyle/>
        <a:p>
          <a:endParaRPr lang="en-US" sz="2700"/>
        </a:p>
      </dgm:t>
    </dgm:pt>
    <dgm:pt modelId="{DA471A97-06B0-4758-9D4C-4F2D89AAC5BE}" type="sibTrans" cxnId="{77ACAAD1-173C-4F83-B3BC-5B3617B1749F}">
      <dgm:prSet/>
      <dgm:spPr/>
      <dgm:t>
        <a:bodyPr/>
        <a:lstStyle/>
        <a:p>
          <a:endParaRPr lang="en-US" sz="2700"/>
        </a:p>
      </dgm:t>
    </dgm:pt>
    <dgm:pt modelId="{A151D485-6F03-4558-AAF7-002A551AB813}" type="pres">
      <dgm:prSet presAssocID="{B2FAEDD3-3205-4A0C-AD6D-B7A3C345410E}" presName="linearFlow" presStyleCnt="0">
        <dgm:presLayoutVars>
          <dgm:dir/>
          <dgm:resizeHandles val="exact"/>
        </dgm:presLayoutVars>
      </dgm:prSet>
      <dgm:spPr/>
    </dgm:pt>
    <dgm:pt modelId="{F2A0FB60-13BD-47FD-961A-A219DA6DE422}" type="pres">
      <dgm:prSet presAssocID="{2A1C466C-283F-40B7-9434-5BC7C7CFDB10}" presName="composite" presStyleCnt="0"/>
      <dgm:spPr/>
    </dgm:pt>
    <dgm:pt modelId="{3DE77301-9D61-4BDA-998D-80C69E857AAF}" type="pres">
      <dgm:prSet presAssocID="{2A1C466C-283F-40B7-9434-5BC7C7CFDB10}" presName="imgShp" presStyleLbl="fgImgPlace1" presStyleIdx="0" presStyleCnt="1" custScaleX="86725" custScaleY="86725" custLinFactNeighborX="-52273" custLinFactNeighborY="642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7E44D54-EAC3-417B-B882-F2AB5D0C0CFD}" type="pres">
      <dgm:prSet presAssocID="{2A1C466C-283F-40B7-9434-5BC7C7CFDB10}" presName="txShp" presStyleLbl="node1" presStyleIdx="0" presStyleCnt="1" custScaleX="121971" custScaleY="86725">
        <dgm:presLayoutVars>
          <dgm:bulletEnabled val="1"/>
        </dgm:presLayoutVars>
      </dgm:prSet>
      <dgm:spPr/>
    </dgm:pt>
  </dgm:ptLst>
  <dgm:cxnLst>
    <dgm:cxn modelId="{E834BDAE-3B01-48E6-AFEC-0BA81C92FC29}" type="presOf" srcId="{B2FAEDD3-3205-4A0C-AD6D-B7A3C345410E}" destId="{A151D485-6F03-4558-AAF7-002A551AB813}" srcOrd="0" destOrd="0" presId="urn:microsoft.com/office/officeart/2005/8/layout/vList3"/>
    <dgm:cxn modelId="{77ACAAD1-173C-4F83-B3BC-5B3617B1749F}" srcId="{B2FAEDD3-3205-4A0C-AD6D-B7A3C345410E}" destId="{2A1C466C-283F-40B7-9434-5BC7C7CFDB10}" srcOrd="0" destOrd="0" parTransId="{A8C1C3FD-1824-4766-B8F9-814AFBDAEECA}" sibTransId="{DA471A97-06B0-4758-9D4C-4F2D89AAC5BE}"/>
    <dgm:cxn modelId="{8232A5DE-E3CA-4F6D-8765-CB47286FF3C4}" type="presOf" srcId="{2A1C466C-283F-40B7-9434-5BC7C7CFDB10}" destId="{97E44D54-EAC3-417B-B882-F2AB5D0C0CFD}" srcOrd="0" destOrd="0" presId="urn:microsoft.com/office/officeart/2005/8/layout/vList3"/>
    <dgm:cxn modelId="{95994A7A-05F5-41DD-810E-5A48B6DAE2DF}" type="presParOf" srcId="{A151D485-6F03-4558-AAF7-002A551AB813}" destId="{F2A0FB60-13BD-47FD-961A-A219DA6DE422}" srcOrd="0" destOrd="0" presId="urn:microsoft.com/office/officeart/2005/8/layout/vList3"/>
    <dgm:cxn modelId="{9D9B2893-826C-419A-8485-0381AEA93F95}" type="presParOf" srcId="{F2A0FB60-13BD-47FD-961A-A219DA6DE422}" destId="{3DE77301-9D61-4BDA-998D-80C69E857AAF}" srcOrd="0" destOrd="0" presId="urn:microsoft.com/office/officeart/2005/8/layout/vList3"/>
    <dgm:cxn modelId="{BAFEBEE9-BAF2-445A-AE6B-437F77B3A488}" type="presParOf" srcId="{F2A0FB60-13BD-47FD-961A-A219DA6DE422}" destId="{97E44D54-EAC3-417B-B882-F2AB5D0C0CF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153F23-EBBF-4118-A816-5308790F6894}">
      <dsp:nvSpPr>
        <dsp:cNvPr id="0" name=""/>
        <dsp:cNvSpPr/>
      </dsp:nvSpPr>
      <dsp:spPr>
        <a:xfrm rot="10800000">
          <a:off x="1485629" y="2503"/>
          <a:ext cx="4653102" cy="1254429"/>
        </a:xfrm>
        <a:prstGeom prst="homePlat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169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Higher Ed. Grants and Scholarships</a:t>
          </a:r>
        </a:p>
      </dsp:txBody>
      <dsp:txXfrm rot="10800000">
        <a:off x="1799236" y="2503"/>
        <a:ext cx="4339495" cy="1254429"/>
      </dsp:txXfrm>
    </dsp:sp>
    <dsp:sp modelId="{CE1C48FA-D55B-4EF4-9A82-9C8BCF3463DA}">
      <dsp:nvSpPr>
        <dsp:cNvPr id="0" name=""/>
        <dsp:cNvSpPr/>
      </dsp:nvSpPr>
      <dsp:spPr>
        <a:xfrm>
          <a:off x="858414" y="2503"/>
          <a:ext cx="1254429" cy="1254429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7BEB01-57F7-43FD-9E0C-13BE47921156}">
      <dsp:nvSpPr>
        <dsp:cNvPr id="0" name=""/>
        <dsp:cNvSpPr/>
      </dsp:nvSpPr>
      <dsp:spPr>
        <a:xfrm rot="10800000">
          <a:off x="1485629" y="1631390"/>
          <a:ext cx="4653102" cy="1254429"/>
        </a:xfrm>
        <a:prstGeom prst="homePlat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169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Career-Specific Programs</a:t>
          </a:r>
        </a:p>
      </dsp:txBody>
      <dsp:txXfrm rot="10800000">
        <a:off x="1799236" y="1631390"/>
        <a:ext cx="4339495" cy="1254429"/>
      </dsp:txXfrm>
    </dsp:sp>
    <dsp:sp modelId="{55A162E4-3B7D-4669-BDE7-8E150AF29ED3}">
      <dsp:nvSpPr>
        <dsp:cNvPr id="0" name=""/>
        <dsp:cNvSpPr/>
      </dsp:nvSpPr>
      <dsp:spPr>
        <a:xfrm>
          <a:off x="858414" y="1631390"/>
          <a:ext cx="1254429" cy="125442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980721-0BA2-4AE4-B55B-098F8C292DA2}">
      <dsp:nvSpPr>
        <dsp:cNvPr id="0" name=""/>
        <dsp:cNvSpPr/>
      </dsp:nvSpPr>
      <dsp:spPr>
        <a:xfrm rot="10800000">
          <a:off x="1485629" y="3260276"/>
          <a:ext cx="4653102" cy="1254429"/>
        </a:xfrm>
        <a:prstGeom prst="homePlat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169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Residency Determination Service</a:t>
          </a:r>
        </a:p>
      </dsp:txBody>
      <dsp:txXfrm rot="10800000">
        <a:off x="1799236" y="3260276"/>
        <a:ext cx="4339495" cy="1254429"/>
      </dsp:txXfrm>
    </dsp:sp>
    <dsp:sp modelId="{CE704873-0297-4EFD-8F1D-D4B7EB31E922}">
      <dsp:nvSpPr>
        <dsp:cNvPr id="0" name=""/>
        <dsp:cNvSpPr/>
      </dsp:nvSpPr>
      <dsp:spPr>
        <a:xfrm>
          <a:off x="858414" y="3260276"/>
          <a:ext cx="1254429" cy="125442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6A8A8A-C807-4519-BD75-601A904B4F5C}">
      <dsp:nvSpPr>
        <dsp:cNvPr id="0" name=""/>
        <dsp:cNvSpPr/>
      </dsp:nvSpPr>
      <dsp:spPr>
        <a:xfrm rot="10800000">
          <a:off x="1546634" y="1793"/>
          <a:ext cx="4654302" cy="1254824"/>
        </a:xfrm>
        <a:prstGeom prst="homePlat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343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Nonpublic K12 Scholarships</a:t>
          </a:r>
        </a:p>
      </dsp:txBody>
      <dsp:txXfrm rot="10800000">
        <a:off x="1860340" y="1793"/>
        <a:ext cx="4340596" cy="1254824"/>
      </dsp:txXfrm>
    </dsp:sp>
    <dsp:sp modelId="{6FF9DE91-BCE5-4AD9-969F-7120541E2503}">
      <dsp:nvSpPr>
        <dsp:cNvPr id="0" name=""/>
        <dsp:cNvSpPr/>
      </dsp:nvSpPr>
      <dsp:spPr>
        <a:xfrm>
          <a:off x="888977" y="1793"/>
          <a:ext cx="1254824" cy="1254824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B4FD6E-7FA2-424C-9DAC-5E18A841572F}">
      <dsp:nvSpPr>
        <dsp:cNvPr id="0" name=""/>
        <dsp:cNvSpPr/>
      </dsp:nvSpPr>
      <dsp:spPr>
        <a:xfrm rot="10800000">
          <a:off x="1546634" y="1631192"/>
          <a:ext cx="4654302" cy="1254824"/>
        </a:xfrm>
        <a:prstGeom prst="homePlat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343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Education Loans</a:t>
          </a:r>
        </a:p>
      </dsp:txBody>
      <dsp:txXfrm rot="10800000">
        <a:off x="1860340" y="1631192"/>
        <a:ext cx="4340596" cy="1254824"/>
      </dsp:txXfrm>
    </dsp:sp>
    <dsp:sp modelId="{66741C3D-235D-431E-BD96-8FEF7A58862D}">
      <dsp:nvSpPr>
        <dsp:cNvPr id="0" name=""/>
        <dsp:cNvSpPr/>
      </dsp:nvSpPr>
      <dsp:spPr>
        <a:xfrm>
          <a:off x="888977" y="1631192"/>
          <a:ext cx="1254824" cy="125482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027CFDC-8583-4C96-870D-3303A02CAF5F}">
      <dsp:nvSpPr>
        <dsp:cNvPr id="0" name=""/>
        <dsp:cNvSpPr/>
      </dsp:nvSpPr>
      <dsp:spPr>
        <a:xfrm rot="10800000">
          <a:off x="1546634" y="3260591"/>
          <a:ext cx="4654302" cy="1254824"/>
        </a:xfrm>
        <a:prstGeom prst="homePlat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343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529 Savings Plans</a:t>
          </a:r>
        </a:p>
      </dsp:txBody>
      <dsp:txXfrm rot="10800000">
        <a:off x="1860340" y="3260591"/>
        <a:ext cx="4340596" cy="1254824"/>
      </dsp:txXfrm>
    </dsp:sp>
    <dsp:sp modelId="{5FA96CE5-E6AF-487D-A9BE-377FA32275A3}">
      <dsp:nvSpPr>
        <dsp:cNvPr id="0" name=""/>
        <dsp:cNvSpPr/>
      </dsp:nvSpPr>
      <dsp:spPr>
        <a:xfrm>
          <a:off x="888977" y="3260591"/>
          <a:ext cx="1254824" cy="1254824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6000" r="-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E44D54-EAC3-417B-B882-F2AB5D0C0CFD}">
      <dsp:nvSpPr>
        <dsp:cNvPr id="0" name=""/>
        <dsp:cNvSpPr/>
      </dsp:nvSpPr>
      <dsp:spPr>
        <a:xfrm rot="10800000">
          <a:off x="645231" y="96489"/>
          <a:ext cx="4654288" cy="1251508"/>
        </a:xfrm>
        <a:prstGeom prst="homePlat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6357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College Foundation of North Carolina</a:t>
          </a:r>
        </a:p>
      </dsp:txBody>
      <dsp:txXfrm rot="10800000">
        <a:off x="958108" y="96489"/>
        <a:ext cx="4341411" cy="1251508"/>
      </dsp:txXfrm>
    </dsp:sp>
    <dsp:sp modelId="{3DE77301-9D61-4BDA-998D-80C69E857AAF}">
      <dsp:nvSpPr>
        <dsp:cNvPr id="0" name=""/>
        <dsp:cNvSpPr/>
      </dsp:nvSpPr>
      <dsp:spPr>
        <a:xfrm>
          <a:off x="0" y="189164"/>
          <a:ext cx="1251508" cy="125150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0D0CDCF-B072-4CC6-B2A3-B1C4F4AE3FFA}" type="datetimeFigureOut">
              <a:rPr lang="en-US" smtClean="0"/>
              <a:pPr/>
              <a:t>6/10/2024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0187-CA69-4ACB-9811-75164F281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881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663E9E0-D922-418E-8BFA-E41C87CB1E68}" type="datetimeFigureOut">
              <a:rPr lang="en-US" smtClean="0"/>
              <a:pPr/>
              <a:t>6/10/2024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E7D2F9E-D167-4ED3-83EC-AE46EA34BE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2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6304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166B-535F-E341-8B13-596D948796F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105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CAE06E8-D7FF-4B7D-B7E3-837DBFA0DBD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14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13474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CAE06E8-D7FF-4B7D-B7E3-837DBFA0DBD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90654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084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452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473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705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166B-535F-E341-8B13-596D948796F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09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DECD166B-535F-E341-8B13-596D948796F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6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3933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166B-535F-E341-8B13-596D948796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945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33F30-C007-1F7A-53A4-59EF16D45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AEDAEB-3AF9-D219-6A5A-22FF22107C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F2831C-2827-3DC7-CB5D-47467C3CF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074420" lvl="1" indent="-342900">
              <a:buFont typeface="Calibri"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070AD-9538-E1AE-0ED3-10EA40FC5E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DECD166B-535F-E341-8B13-596D948796F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8304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166B-535F-E341-8B13-596D948796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046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F9C66-B5E7-2CF8-CFBF-045666E87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2D017C-B13E-FD66-6EB8-F833A0D61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849E53-AA20-4829-5D7D-0865E9F3C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D3666-E239-7F9A-ADC0-11CB472288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DECD166B-535F-E341-8B13-596D948796F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2936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69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A85-4849-47ED-B34E-90A48E39E7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77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A85-4849-47ED-B34E-90A48E39E7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428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A85-4849-47ED-B34E-90A48E39E7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06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standing, posing&#10;&#10;Description automatically generated">
            <a:extLst>
              <a:ext uri="{FF2B5EF4-FFF2-40B4-BE49-F238E27FC236}">
                <a16:creationId xmlns:a16="http://schemas.microsoft.com/office/drawing/2014/main" id="{ED6E3163-C081-279D-F68A-B46AF0E960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69C19A71-4B35-D94C-881C-80D93D03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1" y="6982221"/>
            <a:ext cx="3268122" cy="9211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112517-41E1-E144-F5E8-892EE10A5FD1}"/>
              </a:ext>
            </a:extLst>
          </p:cNvPr>
          <p:cNvSpPr/>
          <p:nvPr userDrawn="1"/>
        </p:nvSpPr>
        <p:spPr>
          <a:xfrm>
            <a:off x="6687196" y="2474057"/>
            <a:ext cx="7943204" cy="3550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397F125-3558-80B0-07F6-149C6C0A2F40}"/>
              </a:ext>
            </a:extLst>
          </p:cNvPr>
          <p:cNvCxnSpPr>
            <a:cxnSpLocks/>
          </p:cNvCxnSpPr>
          <p:nvPr userDrawn="1"/>
        </p:nvCxnSpPr>
        <p:spPr>
          <a:xfrm>
            <a:off x="7315200" y="4518516"/>
            <a:ext cx="699257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4C6E53-C1F9-61D4-E3E6-998F4D4E2F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91112" y="3179290"/>
            <a:ext cx="7018020" cy="600973"/>
          </a:xfrm>
        </p:spPr>
        <p:txBody>
          <a:bodyPr>
            <a:noAutofit/>
          </a:bodyPr>
          <a:lstStyle>
            <a:lvl1pPr marL="0" indent="0" algn="r">
              <a:buNone/>
              <a:defRPr sz="384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5158AB-D7A7-6D00-5AAE-D208E98C71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6660" y="4823460"/>
            <a:ext cx="6842760" cy="786766"/>
          </a:xfrm>
        </p:spPr>
        <p:txBody>
          <a:bodyPr>
            <a:normAutofit/>
          </a:bodyPr>
          <a:lstStyle>
            <a:lvl1pPr marL="0" indent="0" algn="r">
              <a:buNone/>
              <a:defRPr sz="288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0732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00B83D-48B0-BB09-C8B7-0BE5ED21D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40DED2-3080-4493-6DF5-7BE008EF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8620A-0393-2038-3FC6-F5C68540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43D7-617D-7D4F-90F6-B508B451815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198980D-B4FE-2E4C-52A0-43CDC8DEF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3623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932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335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827ED05D-90F5-53B1-B0E8-5EDEF06496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69C19A71-4B35-D94C-881C-80D93D03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1" y="6982221"/>
            <a:ext cx="3268122" cy="9211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112517-41E1-E144-F5E8-892EE10A5FD1}"/>
              </a:ext>
            </a:extLst>
          </p:cNvPr>
          <p:cNvSpPr/>
          <p:nvPr userDrawn="1"/>
        </p:nvSpPr>
        <p:spPr>
          <a:xfrm>
            <a:off x="6687196" y="2474057"/>
            <a:ext cx="7943204" cy="3550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397F125-3558-80B0-07F6-149C6C0A2F40}"/>
              </a:ext>
            </a:extLst>
          </p:cNvPr>
          <p:cNvCxnSpPr>
            <a:cxnSpLocks/>
          </p:cNvCxnSpPr>
          <p:nvPr userDrawn="1"/>
        </p:nvCxnSpPr>
        <p:spPr>
          <a:xfrm>
            <a:off x="7391112" y="4549571"/>
            <a:ext cx="6512942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4C6E53-C1F9-61D4-E3E6-998F4D4E2F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91112" y="3179290"/>
            <a:ext cx="7018020" cy="600973"/>
          </a:xfrm>
        </p:spPr>
        <p:txBody>
          <a:bodyPr>
            <a:noAutofit/>
          </a:bodyPr>
          <a:lstStyle>
            <a:lvl1pPr marL="0" indent="0" algn="r">
              <a:buNone/>
              <a:defRPr sz="384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5158AB-D7A7-6D00-5AAE-D208E98C71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6660" y="4823460"/>
            <a:ext cx="6842760" cy="786766"/>
          </a:xfrm>
        </p:spPr>
        <p:txBody>
          <a:bodyPr>
            <a:normAutofit/>
          </a:bodyPr>
          <a:lstStyle>
            <a:lvl1pPr marL="0" indent="0" algn="r">
              <a:buNone/>
              <a:defRPr sz="288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19077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standing, posing&#10;&#10;Description automatically generated">
            <a:extLst>
              <a:ext uri="{FF2B5EF4-FFF2-40B4-BE49-F238E27FC236}">
                <a16:creationId xmlns:a16="http://schemas.microsoft.com/office/drawing/2014/main" id="{ED6E3163-C081-279D-F68A-B46AF0E960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69C19A71-4B35-D94C-881C-80D93D03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1" y="6982221"/>
            <a:ext cx="3268122" cy="9211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112517-41E1-E144-F5E8-892EE10A5FD1}"/>
              </a:ext>
            </a:extLst>
          </p:cNvPr>
          <p:cNvSpPr/>
          <p:nvPr userDrawn="1"/>
        </p:nvSpPr>
        <p:spPr>
          <a:xfrm>
            <a:off x="6687196" y="2474057"/>
            <a:ext cx="7943204" cy="3550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397F125-3558-80B0-07F6-149C6C0A2F40}"/>
              </a:ext>
            </a:extLst>
          </p:cNvPr>
          <p:cNvCxnSpPr>
            <a:cxnSpLocks/>
          </p:cNvCxnSpPr>
          <p:nvPr userDrawn="1"/>
        </p:nvCxnSpPr>
        <p:spPr>
          <a:xfrm>
            <a:off x="7315200" y="4518516"/>
            <a:ext cx="699257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4C6E53-C1F9-61D4-E3E6-998F4D4E2F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91112" y="3179290"/>
            <a:ext cx="7018020" cy="600973"/>
          </a:xfrm>
        </p:spPr>
        <p:txBody>
          <a:bodyPr>
            <a:noAutofit/>
          </a:bodyPr>
          <a:lstStyle>
            <a:lvl1pPr marL="0" indent="0" algn="r">
              <a:buNone/>
              <a:defRPr sz="384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5158AB-D7A7-6D00-5AAE-D208E98C71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6660" y="4823460"/>
            <a:ext cx="6842760" cy="786766"/>
          </a:xfrm>
        </p:spPr>
        <p:txBody>
          <a:bodyPr>
            <a:normAutofit/>
          </a:bodyPr>
          <a:lstStyle>
            <a:lvl1pPr marL="0" indent="0" algn="r">
              <a:buNone/>
              <a:defRPr sz="288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38646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7A131-EA81-72C1-E83C-D163D96651BD}"/>
              </a:ext>
            </a:extLst>
          </p:cNvPr>
          <p:cNvSpPr/>
          <p:nvPr userDrawn="1"/>
        </p:nvSpPr>
        <p:spPr>
          <a:xfrm>
            <a:off x="1" y="-1"/>
            <a:ext cx="5703570" cy="8229600"/>
          </a:xfrm>
          <a:prstGeom prst="rect">
            <a:avLst/>
          </a:prstGeom>
          <a:solidFill>
            <a:srgbClr val="0436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1D9112-FD2A-0148-5469-1138BC14B0B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6B5536-CE26-4871-8847-AF393CD7201C}"/>
              </a:ext>
            </a:extLst>
          </p:cNvPr>
          <p:cNvSpPr txBox="1"/>
          <p:nvPr userDrawn="1"/>
        </p:nvSpPr>
        <p:spPr>
          <a:xfrm>
            <a:off x="217170" y="350593"/>
            <a:ext cx="5486401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  <a:t>NCSEAA</a:t>
            </a:r>
            <a:br>
              <a:rPr lang="en-US" sz="432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r>
              <a:rPr lang="en-US" sz="2880" dirty="0">
                <a:solidFill>
                  <a:schemeClr val="accent6"/>
                </a:solidFill>
                <a:latin typeface="Sofia Pro" panose="00000500000000000000" pitchFamily="50" charset="0"/>
              </a:rPr>
              <a:t>North Carolina State Education Assistance Authority</a:t>
            </a:r>
            <a:endParaRPr lang="en-US" sz="4320" dirty="0">
              <a:solidFill>
                <a:schemeClr val="accent6"/>
              </a:solidFill>
              <a:latin typeface="Sofia Pro" panose="000005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7B2635-33E8-9B1A-534A-CC5E3D40C617}"/>
              </a:ext>
            </a:extLst>
          </p:cNvPr>
          <p:cNvSpPr txBox="1"/>
          <p:nvPr userDrawn="1"/>
        </p:nvSpPr>
        <p:spPr>
          <a:xfrm>
            <a:off x="217170" y="3283803"/>
            <a:ext cx="5486400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  <a:t>Helping North Carolinians Pay for Education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26A8B3-95E8-18F5-E477-FA5ECBD2F54A}"/>
              </a:ext>
            </a:extLst>
          </p:cNvPr>
          <p:cNvCxnSpPr>
            <a:cxnSpLocks/>
          </p:cNvCxnSpPr>
          <p:nvPr userDrawn="1"/>
        </p:nvCxnSpPr>
        <p:spPr>
          <a:xfrm>
            <a:off x="891540" y="2612560"/>
            <a:ext cx="395478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EFA79D5-FAB1-7EA2-6F4E-D4A02EE5BB82}"/>
              </a:ext>
            </a:extLst>
          </p:cNvPr>
          <p:cNvGrpSpPr/>
          <p:nvPr userDrawn="1"/>
        </p:nvGrpSpPr>
        <p:grpSpPr>
          <a:xfrm>
            <a:off x="6189274" y="1218522"/>
            <a:ext cx="8569836" cy="5555612"/>
            <a:chOff x="4908280" y="1838476"/>
            <a:chExt cx="7141530" cy="4629677"/>
          </a:xfrm>
        </p:grpSpPr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0E9BFF6F-0809-747B-8EC8-EBCCFE990A1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16" y="3456770"/>
              <a:ext cx="644276" cy="646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357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49177E-2649-F339-67AF-7E056F3F9BE0}"/>
                </a:ext>
              </a:extLst>
            </p:cNvPr>
            <p:cNvSpPr txBox="1"/>
            <p:nvPr userDrawn="1"/>
          </p:nvSpPr>
          <p:spPr>
            <a:xfrm>
              <a:off x="5691400" y="3485063"/>
              <a:ext cx="2247900" cy="1849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/>
                <a:t>College Foundation of North Carolina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0F3457-3D24-C97C-3256-3CB47631E6EC}"/>
                </a:ext>
              </a:extLst>
            </p:cNvPr>
            <p:cNvSpPr txBox="1"/>
            <p:nvPr userDrawn="1"/>
          </p:nvSpPr>
          <p:spPr>
            <a:xfrm>
              <a:off x="5693453" y="1927757"/>
              <a:ext cx="2247900" cy="1849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/>
                <a:t>Higher Ed Grants &amp; Scholarships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43AD042-F122-3634-3A3C-C25CCF814A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8280" y="1838476"/>
              <a:ext cx="786068" cy="786068"/>
            </a:xfrm>
            <a:prstGeom prst="rect">
              <a:avLst/>
            </a:prstGeom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74546CD1-732F-98F4-4937-EA68DBA52A5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6037" y="5022566"/>
              <a:ext cx="636855" cy="646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357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0B9BCAC-FF75-79A6-1D63-8A63EC1BD805}"/>
                </a:ext>
              </a:extLst>
            </p:cNvPr>
            <p:cNvSpPr txBox="1"/>
            <p:nvPr userDrawn="1"/>
          </p:nvSpPr>
          <p:spPr>
            <a:xfrm>
              <a:off x="5691961" y="5061678"/>
              <a:ext cx="2558018" cy="14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/>
                <a:t>Residency </a:t>
              </a:r>
              <a:br>
                <a:rPr lang="en-US" sz="3456" dirty="0"/>
              </a:br>
              <a:r>
                <a:rPr lang="en-US" sz="3456" dirty="0"/>
                <a:t>Determination Service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C3DB47A-558D-08B7-29D5-BF88A3C3F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8876" y="1838476"/>
              <a:ext cx="765583" cy="70286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8321F26-7EFB-4318-EDB5-7EC61B53149A}"/>
                </a:ext>
              </a:extLst>
            </p:cNvPr>
            <p:cNvSpPr txBox="1"/>
            <p:nvPr userDrawn="1"/>
          </p:nvSpPr>
          <p:spPr>
            <a:xfrm>
              <a:off x="9736678" y="1912135"/>
              <a:ext cx="2247900" cy="14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/>
                <a:t>Career-Specific</a:t>
              </a:r>
              <a:br>
                <a:rPr lang="en-US" sz="3456" dirty="0"/>
              </a:br>
              <a:r>
                <a:rPr lang="en-US" sz="3456" dirty="0"/>
                <a:t>Programs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770F8FD-1512-E86C-46D4-5C340908F895}"/>
                </a:ext>
              </a:extLst>
            </p:cNvPr>
            <p:cNvGrpSpPr/>
            <p:nvPr userDrawn="1"/>
          </p:nvGrpSpPr>
          <p:grpSpPr>
            <a:xfrm>
              <a:off x="8988041" y="4999622"/>
              <a:ext cx="3061769" cy="1147258"/>
              <a:chOff x="8971095" y="4820852"/>
              <a:chExt cx="3061769" cy="1147258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6826813-FC39-C13A-5E8C-C37A85A15B9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1095" y="4820852"/>
                <a:ext cx="765583" cy="691792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43474FB-B1FE-4C4E-A9E1-7E3E09D582AB}"/>
                  </a:ext>
                </a:extLst>
              </p:cNvPr>
              <p:cNvSpPr txBox="1"/>
              <p:nvPr userDrawn="1"/>
            </p:nvSpPr>
            <p:spPr>
              <a:xfrm>
                <a:off x="9784964" y="5004812"/>
                <a:ext cx="2247900" cy="963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456" dirty="0"/>
                  <a:t>529 Savings Plan</a:t>
                </a: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F3D7036-F108-6761-1D22-269CB9DDD9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1226" y="3430497"/>
              <a:ext cx="707848" cy="70784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64725B9-2AE7-9ADE-80C0-073D131EA076}"/>
                </a:ext>
              </a:extLst>
            </p:cNvPr>
            <p:cNvSpPr txBox="1"/>
            <p:nvPr userDrawn="1"/>
          </p:nvSpPr>
          <p:spPr>
            <a:xfrm>
              <a:off x="9753624" y="3494279"/>
              <a:ext cx="2247900" cy="1849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/>
                <a:t>Federal &amp; State</a:t>
              </a:r>
              <a:br>
                <a:rPr lang="en-US" sz="3456" dirty="0"/>
              </a:br>
              <a:r>
                <a:rPr lang="en-US" sz="3456" dirty="0"/>
                <a:t>Loan Servicing</a:t>
              </a:r>
            </a:p>
          </p:txBody>
        </p:sp>
      </p:grp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211999-DC6C-3E4E-783B-B0595A0F0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136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2A72E52-9D74-F627-A496-1D9BD6465EB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24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09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7A131-EA81-72C1-E83C-D163D96651BD}"/>
              </a:ext>
            </a:extLst>
          </p:cNvPr>
          <p:cNvSpPr/>
          <p:nvPr userDrawn="1"/>
        </p:nvSpPr>
        <p:spPr>
          <a:xfrm>
            <a:off x="1" y="-1"/>
            <a:ext cx="5703570" cy="8229600"/>
          </a:xfrm>
          <a:prstGeom prst="rect">
            <a:avLst/>
          </a:prstGeom>
          <a:solidFill>
            <a:srgbClr val="0436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1D9112-FD2A-0148-5469-1138BC14B0B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6B5536-CE26-4871-8847-AF393CD7201C}"/>
              </a:ext>
            </a:extLst>
          </p:cNvPr>
          <p:cNvSpPr txBox="1"/>
          <p:nvPr userDrawn="1"/>
        </p:nvSpPr>
        <p:spPr>
          <a:xfrm>
            <a:off x="217170" y="350592"/>
            <a:ext cx="5486401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20" dirty="0">
                <a:solidFill>
                  <a:schemeClr val="accent6"/>
                </a:solidFill>
                <a:latin typeface="+mj-lt"/>
              </a:rPr>
              <a:t>State of North Carolina Colleges and Universities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26A8B3-95E8-18F5-E477-FA5ECBD2F54A}"/>
              </a:ext>
            </a:extLst>
          </p:cNvPr>
          <p:cNvCxnSpPr>
            <a:cxnSpLocks/>
          </p:cNvCxnSpPr>
          <p:nvPr userDrawn="1"/>
        </p:nvCxnSpPr>
        <p:spPr>
          <a:xfrm>
            <a:off x="891540" y="2861000"/>
            <a:ext cx="395478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211999-DC6C-3E4E-783B-B0595A0F0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136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2A72E52-9D74-F627-A496-1D9BD6465E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358838BC-4CCA-515D-E84C-FA31F95D89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50507" y="-200142"/>
            <a:ext cx="2353921" cy="822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C54545-B7A2-F9F1-6645-5A736B94FC36}"/>
              </a:ext>
            </a:extLst>
          </p:cNvPr>
          <p:cNvSpPr txBox="1"/>
          <p:nvPr userDrawn="1"/>
        </p:nvSpPr>
        <p:spPr>
          <a:xfrm>
            <a:off x="217170" y="3416061"/>
            <a:ext cx="5486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80" dirty="0">
                <a:solidFill>
                  <a:schemeClr val="bg1"/>
                </a:solidFill>
              </a:rPr>
              <a:t>N.C. is home to 135 </a:t>
            </a:r>
            <a:br>
              <a:rPr lang="en-US" sz="2880" dirty="0">
                <a:solidFill>
                  <a:schemeClr val="bg1"/>
                </a:solidFill>
              </a:rPr>
            </a:br>
            <a:r>
              <a:rPr lang="en-US" sz="2880" dirty="0">
                <a:solidFill>
                  <a:schemeClr val="bg1"/>
                </a:solidFill>
              </a:rPr>
              <a:t>colleges and universities.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3CCDD9-B3BC-4936-5AE4-E04A5429B63F}"/>
              </a:ext>
            </a:extLst>
          </p:cNvPr>
          <p:cNvSpPr txBox="1"/>
          <p:nvPr userDrawn="1"/>
        </p:nvSpPr>
        <p:spPr>
          <a:xfrm>
            <a:off x="8064038" y="682988"/>
            <a:ext cx="189001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40" dirty="0">
                <a:solidFill>
                  <a:schemeClr val="bg2"/>
                </a:solidFill>
                <a:latin typeface="+mj-lt"/>
              </a:rPr>
              <a:t>58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4F3B59-3CE9-D7BD-35C6-C699484330B1}"/>
              </a:ext>
            </a:extLst>
          </p:cNvPr>
          <p:cNvSpPr txBox="1"/>
          <p:nvPr userDrawn="1"/>
        </p:nvSpPr>
        <p:spPr>
          <a:xfrm>
            <a:off x="9616363" y="1052323"/>
            <a:ext cx="501403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40" dirty="0">
                <a:solidFill>
                  <a:schemeClr val="bg2"/>
                </a:solidFill>
              </a:rPr>
              <a:t>Community Colleges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45767B-F8AD-3EE2-4DB0-58C37443247A}"/>
              </a:ext>
            </a:extLst>
          </p:cNvPr>
          <p:cNvSpPr txBox="1"/>
          <p:nvPr userDrawn="1"/>
        </p:nvSpPr>
        <p:spPr>
          <a:xfrm>
            <a:off x="8064038" y="3616201"/>
            <a:ext cx="189001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40" dirty="0">
                <a:solidFill>
                  <a:schemeClr val="bg2"/>
                </a:solidFill>
                <a:latin typeface="+mj-lt"/>
              </a:rPr>
              <a:t>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D1E352-9926-5E1C-552A-B1177D8F0866}"/>
              </a:ext>
            </a:extLst>
          </p:cNvPr>
          <p:cNvSpPr txBox="1"/>
          <p:nvPr userDrawn="1"/>
        </p:nvSpPr>
        <p:spPr>
          <a:xfrm>
            <a:off x="9660568" y="3616202"/>
            <a:ext cx="5014038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40" dirty="0">
                <a:solidFill>
                  <a:schemeClr val="bg2"/>
                </a:solidFill>
              </a:rPr>
              <a:t>Public Colleges &amp;</a:t>
            </a:r>
            <a:br>
              <a:rPr lang="en-US" sz="3840" dirty="0">
                <a:solidFill>
                  <a:schemeClr val="bg2"/>
                </a:solidFill>
              </a:rPr>
            </a:br>
            <a:r>
              <a:rPr lang="en-US" sz="3840" dirty="0">
                <a:solidFill>
                  <a:schemeClr val="bg2"/>
                </a:solidFill>
              </a:rPr>
              <a:t>Universities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8E79A7-F9A2-0870-4EEA-CF90A7348442}"/>
              </a:ext>
            </a:extLst>
          </p:cNvPr>
          <p:cNvSpPr txBox="1"/>
          <p:nvPr userDrawn="1"/>
        </p:nvSpPr>
        <p:spPr>
          <a:xfrm>
            <a:off x="8064038" y="6026635"/>
            <a:ext cx="189001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40" dirty="0">
                <a:solidFill>
                  <a:schemeClr val="bg2"/>
                </a:solidFill>
                <a:latin typeface="+mj-lt"/>
              </a:rPr>
              <a:t>60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109CF-902D-E84C-95B9-7043A05322C2}"/>
              </a:ext>
            </a:extLst>
          </p:cNvPr>
          <p:cNvSpPr txBox="1"/>
          <p:nvPr userDrawn="1"/>
        </p:nvSpPr>
        <p:spPr>
          <a:xfrm>
            <a:off x="9660568" y="6026635"/>
            <a:ext cx="5014038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40" dirty="0">
                <a:solidFill>
                  <a:schemeClr val="bg2"/>
                </a:solidFill>
              </a:rPr>
              <a:t>Private Colleges &amp;</a:t>
            </a:r>
            <a:br>
              <a:rPr lang="en-US" sz="3840" dirty="0">
                <a:solidFill>
                  <a:schemeClr val="bg2"/>
                </a:solidFill>
              </a:rPr>
            </a:br>
            <a:r>
              <a:rPr lang="en-US" sz="3840" dirty="0">
                <a:solidFill>
                  <a:schemeClr val="bg2"/>
                </a:solidFill>
              </a:rPr>
              <a:t>Universities</a:t>
            </a:r>
          </a:p>
        </p:txBody>
      </p:sp>
    </p:spTree>
    <p:extLst>
      <p:ext uri="{BB962C8B-B14F-4D97-AF65-F5344CB8AC3E}">
        <p14:creationId xmlns:p14="http://schemas.microsoft.com/office/powerpoint/2010/main" val="3796441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0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A85-4849-47ED-B34E-90A48E39E7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077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7A131-EA81-72C1-E83C-D163D96651BD}"/>
              </a:ext>
            </a:extLst>
          </p:cNvPr>
          <p:cNvSpPr/>
          <p:nvPr userDrawn="1"/>
        </p:nvSpPr>
        <p:spPr>
          <a:xfrm>
            <a:off x="1" y="-1"/>
            <a:ext cx="5703570" cy="8229600"/>
          </a:xfrm>
          <a:prstGeom prst="rect">
            <a:avLst/>
          </a:prstGeom>
          <a:solidFill>
            <a:srgbClr val="0436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1D9112-FD2A-0148-5469-1138BC14B0B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6B5536-CE26-4871-8847-AF393CD7201C}"/>
              </a:ext>
            </a:extLst>
          </p:cNvPr>
          <p:cNvSpPr txBox="1"/>
          <p:nvPr userDrawn="1"/>
        </p:nvSpPr>
        <p:spPr>
          <a:xfrm>
            <a:off x="217170" y="350593"/>
            <a:ext cx="5486401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20" dirty="0">
                <a:solidFill>
                  <a:schemeClr val="accent6"/>
                </a:solidFill>
                <a:latin typeface="+mj-lt"/>
              </a:rPr>
              <a:t>State of North Carolina Colleges &amp; Universities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26A8B3-95E8-18F5-E477-FA5ECBD2F54A}"/>
              </a:ext>
            </a:extLst>
          </p:cNvPr>
          <p:cNvCxnSpPr>
            <a:cxnSpLocks/>
          </p:cNvCxnSpPr>
          <p:nvPr userDrawn="1"/>
        </p:nvCxnSpPr>
        <p:spPr>
          <a:xfrm>
            <a:off x="891540" y="2861000"/>
            <a:ext cx="395478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211999-DC6C-3E4E-783B-B0595A0F0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136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2A72E52-9D74-F627-A496-1D9BD6465E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C54545-B7A2-F9F1-6645-5A736B94FC36}"/>
              </a:ext>
            </a:extLst>
          </p:cNvPr>
          <p:cNvSpPr txBox="1"/>
          <p:nvPr userDrawn="1"/>
        </p:nvSpPr>
        <p:spPr>
          <a:xfrm>
            <a:off x="217170" y="3416061"/>
            <a:ext cx="54864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8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3CCDD9-B3BC-4936-5AE4-E04A5429B63F}"/>
              </a:ext>
            </a:extLst>
          </p:cNvPr>
          <p:cNvSpPr txBox="1"/>
          <p:nvPr userDrawn="1"/>
        </p:nvSpPr>
        <p:spPr>
          <a:xfrm>
            <a:off x="6018680" y="558768"/>
            <a:ext cx="189001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40" dirty="0">
                <a:solidFill>
                  <a:schemeClr val="bg2"/>
                </a:solidFill>
                <a:latin typeface="+mj-lt"/>
              </a:rPr>
              <a:t>58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4F3B59-3CE9-D7BD-35C6-C699484330B1}"/>
              </a:ext>
            </a:extLst>
          </p:cNvPr>
          <p:cNvSpPr txBox="1"/>
          <p:nvPr userDrawn="1"/>
        </p:nvSpPr>
        <p:spPr>
          <a:xfrm>
            <a:off x="7608499" y="847529"/>
            <a:ext cx="656470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40" dirty="0">
                <a:solidFill>
                  <a:schemeClr val="bg2"/>
                </a:solidFill>
              </a:rPr>
              <a:t>Public Community Colleges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45767B-F8AD-3EE2-4DB0-58C37443247A}"/>
              </a:ext>
            </a:extLst>
          </p:cNvPr>
          <p:cNvSpPr txBox="1"/>
          <p:nvPr userDrawn="1"/>
        </p:nvSpPr>
        <p:spPr>
          <a:xfrm>
            <a:off x="6009191" y="2706362"/>
            <a:ext cx="189001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40" dirty="0">
                <a:solidFill>
                  <a:schemeClr val="bg2"/>
                </a:solidFill>
                <a:latin typeface="+mj-lt"/>
              </a:rPr>
              <a:t>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D1E352-9926-5E1C-552A-B1177D8F0866}"/>
              </a:ext>
            </a:extLst>
          </p:cNvPr>
          <p:cNvSpPr txBox="1"/>
          <p:nvPr userDrawn="1"/>
        </p:nvSpPr>
        <p:spPr>
          <a:xfrm>
            <a:off x="7599009" y="3000112"/>
            <a:ext cx="501403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40" dirty="0">
                <a:solidFill>
                  <a:schemeClr val="bg2"/>
                </a:solidFill>
              </a:rPr>
              <a:t>Public Universities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8E79A7-F9A2-0870-4EEA-CF90A7348442}"/>
              </a:ext>
            </a:extLst>
          </p:cNvPr>
          <p:cNvSpPr txBox="1"/>
          <p:nvPr userDrawn="1"/>
        </p:nvSpPr>
        <p:spPr>
          <a:xfrm>
            <a:off x="6009191" y="5067067"/>
            <a:ext cx="189001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40" dirty="0">
                <a:solidFill>
                  <a:schemeClr val="bg2"/>
                </a:solidFill>
                <a:latin typeface="+mj-lt"/>
              </a:rPr>
              <a:t>41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109CF-902D-E84C-95B9-7043A05322C2}"/>
              </a:ext>
            </a:extLst>
          </p:cNvPr>
          <p:cNvSpPr txBox="1"/>
          <p:nvPr userDrawn="1"/>
        </p:nvSpPr>
        <p:spPr>
          <a:xfrm>
            <a:off x="7599009" y="5152695"/>
            <a:ext cx="6564702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dirty="0">
                <a:solidFill>
                  <a:schemeClr val="bg2"/>
                </a:solidFill>
              </a:rPr>
              <a:t>Eligible Private </a:t>
            </a:r>
            <a:br>
              <a:rPr lang="en-US" sz="3360" dirty="0">
                <a:solidFill>
                  <a:schemeClr val="bg2"/>
                </a:solidFill>
              </a:rPr>
            </a:br>
            <a:r>
              <a:rPr lang="en-US" sz="3360" dirty="0">
                <a:solidFill>
                  <a:schemeClr val="bg2"/>
                </a:solidFill>
              </a:rPr>
              <a:t>Colleges &amp; Universities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BBFB01-93CF-C175-831B-BC7635D9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" y="3657051"/>
            <a:ext cx="4882373" cy="21033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612B3D-0D89-EAFB-049E-149FA502FA2A}"/>
              </a:ext>
            </a:extLst>
          </p:cNvPr>
          <p:cNvSpPr/>
          <p:nvPr userDrawn="1"/>
        </p:nvSpPr>
        <p:spPr>
          <a:xfrm>
            <a:off x="457200" y="3657051"/>
            <a:ext cx="4882373" cy="2103343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</p:spTree>
    <p:extLst>
      <p:ext uri="{BB962C8B-B14F-4D97-AF65-F5344CB8AC3E}">
        <p14:creationId xmlns:p14="http://schemas.microsoft.com/office/powerpoint/2010/main" val="4276333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09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fish, ray&#10;&#10;Description automatically generated">
            <a:extLst>
              <a:ext uri="{FF2B5EF4-FFF2-40B4-BE49-F238E27FC236}">
                <a16:creationId xmlns:a16="http://schemas.microsoft.com/office/drawing/2014/main" id="{9AF4F472-B015-1270-3608-8C3D916FF5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6735" y="0"/>
            <a:ext cx="5414538" cy="822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1D9112-FD2A-0148-5469-1138BC14B0B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211999-DC6C-3E4E-783B-B0595A0F0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136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E6705D3-524E-1176-8266-A61043A7A7F3}"/>
              </a:ext>
            </a:extLst>
          </p:cNvPr>
          <p:cNvSpPr txBox="1"/>
          <p:nvPr userDrawn="1"/>
        </p:nvSpPr>
        <p:spPr>
          <a:xfrm>
            <a:off x="344175" y="2877435"/>
            <a:ext cx="50850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80" b="0" dirty="0">
                <a:solidFill>
                  <a:schemeClr val="tx2"/>
                </a:solidFill>
                <a:latin typeface="+mj-lt"/>
              </a:rPr>
              <a:t>Each year, SEAA helps thousands of students </a:t>
            </a:r>
            <a:br>
              <a:rPr lang="en-US" sz="2880" b="0" dirty="0">
                <a:solidFill>
                  <a:schemeClr val="tx2"/>
                </a:solidFill>
                <a:latin typeface="+mj-lt"/>
              </a:rPr>
            </a:br>
            <a:r>
              <a:rPr lang="en-US" sz="2880" b="0" dirty="0">
                <a:solidFill>
                  <a:schemeClr val="tx2"/>
                </a:solidFill>
                <a:latin typeface="+mj-lt"/>
              </a:rPr>
              <a:t>pay for their education.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12A8EC8-849D-9F17-3B7C-7DED1341B92B}"/>
              </a:ext>
            </a:extLst>
          </p:cNvPr>
          <p:cNvSpPr txBox="1"/>
          <p:nvPr userDrawn="1"/>
        </p:nvSpPr>
        <p:spPr>
          <a:xfrm>
            <a:off x="5748279" y="719925"/>
            <a:ext cx="279691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80" dirty="0">
                <a:solidFill>
                  <a:schemeClr val="tx2"/>
                </a:solidFill>
                <a:latin typeface="+mj-lt"/>
              </a:rPr>
              <a:t>115,677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17DF237-CE89-D995-C872-02D7D209FDF9}"/>
              </a:ext>
            </a:extLst>
          </p:cNvPr>
          <p:cNvSpPr txBox="1"/>
          <p:nvPr userDrawn="1"/>
        </p:nvSpPr>
        <p:spPr>
          <a:xfrm>
            <a:off x="8727280" y="502852"/>
            <a:ext cx="5771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Number of current NC students </a:t>
            </a:r>
            <a:br>
              <a:rPr lang="en-US" sz="2400" dirty="0"/>
            </a:br>
            <a:r>
              <a:rPr lang="en-US" sz="2400" dirty="0"/>
              <a:t>who pay for college through </a:t>
            </a:r>
            <a:br>
              <a:rPr lang="en-US" sz="2400" dirty="0"/>
            </a:br>
            <a:r>
              <a:rPr lang="en-US" sz="2400" dirty="0"/>
              <a:t>state-funded grants and scholarships.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ECAA08-9126-8EC1-0C9F-3A9CDE08A254}"/>
              </a:ext>
            </a:extLst>
          </p:cNvPr>
          <p:cNvSpPr txBox="1"/>
          <p:nvPr userDrawn="1"/>
        </p:nvSpPr>
        <p:spPr>
          <a:xfrm>
            <a:off x="5748279" y="2316629"/>
            <a:ext cx="279691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80" dirty="0">
                <a:solidFill>
                  <a:schemeClr val="tx2"/>
                </a:solidFill>
                <a:latin typeface="+mj-lt"/>
              </a:rPr>
              <a:t>$271M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5EF899C-1D08-2EC2-2906-0FF05EA9A253}"/>
              </a:ext>
            </a:extLst>
          </p:cNvPr>
          <p:cNvSpPr txBox="1"/>
          <p:nvPr userDrawn="1"/>
        </p:nvSpPr>
        <p:spPr>
          <a:xfrm>
            <a:off x="8781326" y="2158681"/>
            <a:ext cx="5391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State-funded grants and scholarships for students to pursue higher education.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7E88430-3B83-B79C-2350-A699546D0A7B}"/>
              </a:ext>
            </a:extLst>
          </p:cNvPr>
          <p:cNvSpPr txBox="1"/>
          <p:nvPr userDrawn="1"/>
        </p:nvSpPr>
        <p:spPr>
          <a:xfrm>
            <a:off x="5820741" y="4003898"/>
            <a:ext cx="279691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80" dirty="0">
                <a:solidFill>
                  <a:schemeClr val="tx2"/>
                </a:solidFill>
                <a:latin typeface="+mj-lt"/>
              </a:rPr>
              <a:t>$23.9M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415FA9-4846-0237-5BEF-07C65178CEBB}"/>
              </a:ext>
            </a:extLst>
          </p:cNvPr>
          <p:cNvSpPr txBox="1"/>
          <p:nvPr userDrawn="1"/>
        </p:nvSpPr>
        <p:spPr>
          <a:xfrm>
            <a:off x="8805585" y="3887512"/>
            <a:ext cx="5391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Funding to support forgivable loans for career-specific college and university programs.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6A44C2-343C-1FC1-F7D8-286076665F74}"/>
              </a:ext>
            </a:extLst>
          </p:cNvPr>
          <p:cNvSpPr txBox="1"/>
          <p:nvPr userDrawn="1"/>
        </p:nvSpPr>
        <p:spPr>
          <a:xfrm>
            <a:off x="5820741" y="5600602"/>
            <a:ext cx="279691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80" dirty="0">
                <a:solidFill>
                  <a:schemeClr val="tx2"/>
                </a:solidFill>
                <a:latin typeface="+mj-lt"/>
              </a:rPr>
              <a:t>$2.9B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7F2FF55-1002-F23E-1225-BBA1971F6FE9}"/>
              </a:ext>
            </a:extLst>
          </p:cNvPr>
          <p:cNvSpPr txBox="1"/>
          <p:nvPr userDrawn="1"/>
        </p:nvSpPr>
        <p:spPr>
          <a:xfrm>
            <a:off x="8805585" y="5452867"/>
            <a:ext cx="5391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Participants in the NC 529 Plan have saved nearly $3B for 144,000 beneficiaries’ education.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53FF4F5-A11E-9241-0889-F18BF24DAD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13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09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ck of white books&#10;&#10;Description automatically generated with medium confidence">
            <a:extLst>
              <a:ext uri="{FF2B5EF4-FFF2-40B4-BE49-F238E27FC236}">
                <a16:creationId xmlns:a16="http://schemas.microsoft.com/office/drawing/2014/main" id="{AA5B1EFE-6E74-998A-90FF-5F3E96F200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39" y="0"/>
            <a:ext cx="5628799" cy="822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1D9112-FD2A-0148-5469-1138BC14B0B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211999-DC6C-3E4E-783B-B0595A0F0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136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205720-3E50-807C-3D26-0F35CCD2257C}"/>
              </a:ext>
            </a:extLst>
          </p:cNvPr>
          <p:cNvSpPr/>
          <p:nvPr userDrawn="1"/>
        </p:nvSpPr>
        <p:spPr>
          <a:xfrm>
            <a:off x="527936" y="2536166"/>
            <a:ext cx="4823892" cy="27145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290FE4-4D23-C489-F3D7-FFB10DA4E705}"/>
              </a:ext>
            </a:extLst>
          </p:cNvPr>
          <p:cNvSpPr txBox="1"/>
          <p:nvPr userDrawn="1"/>
        </p:nvSpPr>
        <p:spPr>
          <a:xfrm>
            <a:off x="667685" y="2536165"/>
            <a:ext cx="4544395" cy="269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80" i="0" dirty="0">
                <a:solidFill>
                  <a:schemeClr val="bg1"/>
                </a:solidFill>
                <a:latin typeface="+mj-lt"/>
              </a:rPr>
              <a:t>State-funded financial aid program was </a:t>
            </a:r>
            <a:r>
              <a:rPr lang="en-US" sz="2880" i="1" dirty="0">
                <a:solidFill>
                  <a:schemeClr val="bg1"/>
                </a:solidFill>
                <a:latin typeface="+mj-lt"/>
              </a:rPr>
              <a:t>too difficult, unpredictable, and confusing.</a:t>
            </a:r>
            <a:endParaRPr lang="en-US" sz="2880" i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688B93-40A5-3C75-6779-4E5055ACC7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482" y="548640"/>
            <a:ext cx="7889719" cy="652157"/>
          </a:xfrm>
        </p:spPr>
        <p:txBody>
          <a:bodyPr anchor="b"/>
          <a:lstStyle>
            <a:lvl1pPr>
              <a:defRPr sz="3840">
                <a:solidFill>
                  <a:schemeClr val="bg2"/>
                </a:solidFill>
              </a:defRPr>
            </a:lvl1pPr>
          </a:lstStyle>
          <a:p>
            <a:r>
              <a:rPr lang="en-US"/>
              <a:t>State-Funded Financial Aid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4840B39-3CCB-C4BF-E35B-C54DC81CE8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83482" y="1563107"/>
            <a:ext cx="7889719" cy="5614250"/>
          </a:xfrm>
        </p:spPr>
        <p:txBody>
          <a:bodyPr>
            <a:normAutofit/>
          </a:bodyPr>
          <a:lstStyle>
            <a:lvl1pPr marL="411480" indent="-411480">
              <a:buFont typeface="Wingdings" panose="05000000000000000000" pitchFamily="2" charset="2"/>
              <a:buChar char="§"/>
              <a:defRPr sz="288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Difficult for students to understand how much aid they qualified for.</a:t>
            </a:r>
          </a:p>
          <a:p>
            <a:pPr lvl="0"/>
            <a:r>
              <a:rPr lang="en-US"/>
              <a:t>Different eligibility requirements for each grant and scholarship</a:t>
            </a:r>
          </a:p>
          <a:p>
            <a:pPr lvl="0"/>
            <a:r>
              <a:rPr lang="en-US"/>
              <a:t>No standard calculation to determine aid</a:t>
            </a:r>
          </a:p>
          <a:p>
            <a:pPr lvl="0"/>
            <a:r>
              <a:rPr lang="en-US"/>
              <a:t>Different funding sources</a:t>
            </a:r>
          </a:p>
          <a:p>
            <a:pPr lvl="0"/>
            <a:r>
              <a:rPr lang="en-US"/>
              <a:t>Served slightly different but overlapping populations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B574C97-199D-D616-DC5B-472DC805F8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95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09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ck of white books&#10;&#10;Description automatically generated with medium confidence">
            <a:extLst>
              <a:ext uri="{FF2B5EF4-FFF2-40B4-BE49-F238E27FC236}">
                <a16:creationId xmlns:a16="http://schemas.microsoft.com/office/drawing/2014/main" id="{AA5B1EFE-6E74-998A-90FF-5F3E96F200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39" y="0"/>
            <a:ext cx="5628799" cy="822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1D9112-FD2A-0148-5469-1138BC14B0B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211999-DC6C-3E4E-783B-B0595A0F0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136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205720-3E50-807C-3D26-0F35CCD2257C}"/>
              </a:ext>
            </a:extLst>
          </p:cNvPr>
          <p:cNvSpPr/>
          <p:nvPr userDrawn="1"/>
        </p:nvSpPr>
        <p:spPr>
          <a:xfrm>
            <a:off x="457199" y="1200797"/>
            <a:ext cx="5063920" cy="4782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688B93-40A5-3C75-6779-4E5055ACC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482" y="548640"/>
            <a:ext cx="7889719" cy="652157"/>
          </a:xfrm>
        </p:spPr>
        <p:txBody>
          <a:bodyPr anchor="b"/>
          <a:lstStyle>
            <a:lvl1pPr>
              <a:defRPr sz="384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4840B39-3CCB-C4BF-E35B-C54DC81CE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3482" y="1563107"/>
            <a:ext cx="7889719" cy="561425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88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BA38A7-C60F-BEDD-D3AD-9CFF0617BD49}"/>
              </a:ext>
            </a:extLst>
          </p:cNvPr>
          <p:cNvSpPr txBox="1"/>
          <p:nvPr userDrawn="1"/>
        </p:nvSpPr>
        <p:spPr>
          <a:xfrm>
            <a:off x="553708" y="1200797"/>
            <a:ext cx="4823892" cy="5277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80" b="0" i="0" dirty="0">
                <a:solidFill>
                  <a:schemeClr val="bg1"/>
                </a:solidFill>
                <a:latin typeface="+mj-lt"/>
              </a:rPr>
              <a:t>Consolidation creates a single need-based grant program that allows students and families to learn about eligibility and opportunities earlier in the process.</a:t>
            </a:r>
          </a:p>
          <a:p>
            <a:endParaRPr lang="en-US" sz="3456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BB61B37-CD08-231E-0DFE-C4B7D71524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65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09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91D9112-FD2A-0148-5469-1138BC14B0B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211999-DC6C-3E4E-783B-B0595A0F0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136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688B93-40A5-3C75-6779-4E5055ACC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482" y="548640"/>
            <a:ext cx="7889719" cy="652157"/>
          </a:xfrm>
        </p:spPr>
        <p:txBody>
          <a:bodyPr anchor="b"/>
          <a:lstStyle>
            <a:lvl1pPr>
              <a:defRPr sz="384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4840B39-3CCB-C4BF-E35B-C54DC81CE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3482" y="1563107"/>
            <a:ext cx="7889719" cy="561425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88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BB61B37-CD08-231E-0DFE-C4B7D71524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D4B634A-8882-7807-24F1-20FE1733DD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029449" y="1953159"/>
            <a:ext cx="6595110" cy="54591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Over </a:t>
            </a:r>
            <a:r>
              <a:rPr lang="en-US" b="1"/>
              <a:t>$47M</a:t>
            </a:r>
            <a:r>
              <a:rPr lang="en-US"/>
              <a:t> in Longleaf Commitment Grants for community college students</a:t>
            </a:r>
          </a:p>
          <a:p>
            <a:r>
              <a:rPr lang="en-US"/>
              <a:t>Over </a:t>
            </a:r>
            <a:r>
              <a:rPr lang="en-US" b="1"/>
              <a:t>$38M </a:t>
            </a:r>
            <a:r>
              <a:rPr lang="en-US"/>
              <a:t>in aid to NC private colleges and universities</a:t>
            </a:r>
          </a:p>
          <a:p>
            <a:r>
              <a:rPr lang="en-US"/>
              <a:t>Over </a:t>
            </a:r>
            <a:r>
              <a:rPr lang="en-US" b="1"/>
              <a:t>$6M </a:t>
            </a:r>
            <a:r>
              <a:rPr lang="en-US"/>
              <a:t>in grants and aid to K12 students</a:t>
            </a:r>
          </a:p>
          <a:p>
            <a:pPr marL="0" indent="0">
              <a:buNone/>
            </a:pPr>
            <a:r>
              <a:rPr lang="en-US" b="1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D3DA5-DB81-660D-5566-49EA53FF7185}"/>
              </a:ext>
            </a:extLst>
          </p:cNvPr>
          <p:cNvSpPr txBox="1"/>
          <p:nvPr userDrawn="1"/>
        </p:nvSpPr>
        <p:spPr>
          <a:xfrm>
            <a:off x="720091" y="2551765"/>
            <a:ext cx="4514849" cy="313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60" dirty="0">
                <a:solidFill>
                  <a:schemeClr val="tx2"/>
                </a:solidFill>
                <a:latin typeface="+mj-lt"/>
              </a:rPr>
              <a:t>SEAA has administered over </a:t>
            </a:r>
            <a:r>
              <a:rPr lang="en-US" sz="3360" b="1" dirty="0">
                <a:solidFill>
                  <a:schemeClr val="tx2"/>
                </a:solidFill>
                <a:latin typeface="+mj-lt"/>
              </a:rPr>
              <a:t>$90 million</a:t>
            </a:r>
            <a:r>
              <a:rPr lang="en-US" sz="3360" dirty="0">
                <a:solidFill>
                  <a:schemeClr val="tx2"/>
                </a:solidFill>
                <a:latin typeface="+mj-lt"/>
              </a:rPr>
              <a:t> in federal Covid-19 relief funds.</a:t>
            </a:r>
          </a:p>
        </p:txBody>
      </p:sp>
      <p:pic>
        <p:nvPicPr>
          <p:cNvPr id="17" name="Picture 16" descr="A close up of a book&#10;&#10;Description automatically generated with low confidence">
            <a:extLst>
              <a:ext uri="{FF2B5EF4-FFF2-40B4-BE49-F238E27FC236}">
                <a16:creationId xmlns:a16="http://schemas.microsoft.com/office/drawing/2014/main" id="{18673DD4-6A12-2F91-784A-945D5D1E72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7170" y="-1"/>
            <a:ext cx="5349240" cy="8229600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99490F4-25C6-2569-1933-75FA19B0E2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35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09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A4112B-0694-D6DD-D093-076F1950A428}"/>
              </a:ext>
            </a:extLst>
          </p:cNvPr>
          <p:cNvSpPr/>
          <p:nvPr userDrawn="1"/>
        </p:nvSpPr>
        <p:spPr>
          <a:xfrm>
            <a:off x="1" y="-1"/>
            <a:ext cx="5703570" cy="8229600"/>
          </a:xfrm>
          <a:prstGeom prst="rect">
            <a:avLst/>
          </a:prstGeom>
          <a:solidFill>
            <a:srgbClr val="0436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C7177D-95FC-B3BF-772F-A63C88CF46E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D4E37B-C9BF-1A98-79B9-C8C74A6A5BCE}"/>
              </a:ext>
            </a:extLst>
          </p:cNvPr>
          <p:cNvSpPr txBox="1"/>
          <p:nvPr userDrawn="1"/>
        </p:nvSpPr>
        <p:spPr>
          <a:xfrm>
            <a:off x="90351" y="884771"/>
            <a:ext cx="5486401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  <a:t>State of </a:t>
            </a:r>
            <a:b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  <a:t>North Carolina</a:t>
            </a:r>
            <a:br>
              <a:rPr lang="en-US" sz="432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endParaRPr lang="en-US" sz="4320" dirty="0">
              <a:solidFill>
                <a:schemeClr val="accent6"/>
              </a:solidFill>
              <a:latin typeface="Sofia Pro" panose="000005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55A64-BF8B-6597-CC92-D6B47B8628E2}"/>
              </a:ext>
            </a:extLst>
          </p:cNvPr>
          <p:cNvSpPr txBox="1"/>
          <p:nvPr userDrawn="1"/>
        </p:nvSpPr>
        <p:spPr>
          <a:xfrm>
            <a:off x="217170" y="3283803"/>
            <a:ext cx="5486400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  <a:t>Home to 135 Institutions </a:t>
            </a:r>
            <a:b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  <a:t>of Higher Education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F09339-7AA2-D849-B42D-65B031C59462}"/>
              </a:ext>
            </a:extLst>
          </p:cNvPr>
          <p:cNvCxnSpPr>
            <a:cxnSpLocks/>
          </p:cNvCxnSpPr>
          <p:nvPr userDrawn="1"/>
        </p:nvCxnSpPr>
        <p:spPr>
          <a:xfrm>
            <a:off x="797512" y="2587238"/>
            <a:ext cx="446115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A9DCF7-7E5D-76DD-B7A4-4F4C8AD97F4B}"/>
              </a:ext>
            </a:extLst>
          </p:cNvPr>
          <p:cNvGrpSpPr/>
          <p:nvPr userDrawn="1"/>
        </p:nvGrpSpPr>
        <p:grpSpPr>
          <a:xfrm>
            <a:off x="6283912" y="-87406"/>
            <a:ext cx="7656805" cy="8229600"/>
            <a:chOff x="5811329" y="0"/>
            <a:chExt cx="6380671" cy="6858000"/>
          </a:xfrm>
        </p:grpSpPr>
        <p:pic>
          <p:nvPicPr>
            <p:cNvPr id="4" name="Picture 3" descr="A group of people posing for a photo&#10;&#10;Description automatically generated with low confidence">
              <a:extLst>
                <a:ext uri="{FF2B5EF4-FFF2-40B4-BE49-F238E27FC236}">
                  <a16:creationId xmlns:a16="http://schemas.microsoft.com/office/drawing/2014/main" id="{53F43931-C5DC-65F3-D2A6-8F0DE3272A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11329" y="0"/>
              <a:ext cx="1961601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5B1B4D-D183-F0AF-E3A7-EDA9AE18C217}"/>
                </a:ext>
              </a:extLst>
            </p:cNvPr>
            <p:cNvSpPr txBox="1"/>
            <p:nvPr userDrawn="1"/>
          </p:nvSpPr>
          <p:spPr>
            <a:xfrm>
              <a:off x="8953054" y="1092379"/>
              <a:ext cx="2458528" cy="1849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North Carolina Community Colleges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F28653-662A-0863-A693-EC45AFD4EEE6}"/>
                </a:ext>
              </a:extLst>
            </p:cNvPr>
            <p:cNvSpPr txBox="1"/>
            <p:nvPr userDrawn="1"/>
          </p:nvSpPr>
          <p:spPr>
            <a:xfrm>
              <a:off x="7604504" y="853800"/>
              <a:ext cx="1461859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58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27C83F-7E9D-440A-6102-7FFDB35FE5FA}"/>
                </a:ext>
              </a:extLst>
            </p:cNvPr>
            <p:cNvSpPr txBox="1"/>
            <p:nvPr userDrawn="1"/>
          </p:nvSpPr>
          <p:spPr>
            <a:xfrm>
              <a:off x="8962846" y="3269626"/>
              <a:ext cx="3229154" cy="14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University of North Carolina Public Universities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699C1F-19CA-EA4A-3993-557B9E4D68B6}"/>
                </a:ext>
              </a:extLst>
            </p:cNvPr>
            <p:cNvSpPr txBox="1"/>
            <p:nvPr userDrawn="1"/>
          </p:nvSpPr>
          <p:spPr>
            <a:xfrm>
              <a:off x="7604505" y="3028889"/>
              <a:ext cx="146185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17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129031-F44F-68B0-E4F0-D4F8BA526B62}"/>
                </a:ext>
              </a:extLst>
            </p:cNvPr>
            <p:cNvSpPr txBox="1"/>
            <p:nvPr userDrawn="1"/>
          </p:nvSpPr>
          <p:spPr>
            <a:xfrm>
              <a:off x="8936966" y="5444715"/>
              <a:ext cx="3229154" cy="14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Public and Private 4-Year Colleges and Universities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366CDC-FAAD-3B82-E263-6A31689F2BA9}"/>
                </a:ext>
              </a:extLst>
            </p:cNvPr>
            <p:cNvSpPr txBox="1"/>
            <p:nvPr userDrawn="1"/>
          </p:nvSpPr>
          <p:spPr>
            <a:xfrm>
              <a:off x="7578625" y="5203978"/>
              <a:ext cx="146185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60</a:t>
              </a:r>
            </a:p>
          </p:txBody>
        </p:sp>
      </p:grp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E850D9E-65F2-B5F4-697F-6ED20728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588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41D95E0-42BF-FF05-4687-11BA07CD4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0326BE-2736-9BD1-AD51-F1617B49FF22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22651A-D196-7845-5BB3-31CB54FB2D61}"/>
              </a:ext>
            </a:extLst>
          </p:cNvPr>
          <p:cNvSpPr/>
          <p:nvPr userDrawn="1"/>
        </p:nvSpPr>
        <p:spPr>
          <a:xfrm>
            <a:off x="1660749" y="1374071"/>
            <a:ext cx="11289133" cy="56247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5E666C-6058-8819-9C4E-46146628BA01}"/>
              </a:ext>
            </a:extLst>
          </p:cNvPr>
          <p:cNvSpPr txBox="1"/>
          <p:nvPr userDrawn="1"/>
        </p:nvSpPr>
        <p:spPr>
          <a:xfrm>
            <a:off x="1640979" y="2033081"/>
            <a:ext cx="11308903" cy="3053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20" dirty="0">
                <a:solidFill>
                  <a:schemeClr val="bg1"/>
                </a:solidFill>
                <a:latin typeface="Nunito" pitchFamily="2" charset="0"/>
              </a:rPr>
              <a:t>CHALLENGE</a:t>
            </a:r>
          </a:p>
          <a:p>
            <a:pPr algn="ctr"/>
            <a:endParaRPr lang="en-US" sz="3360" dirty="0">
              <a:solidFill>
                <a:schemeClr val="bg1"/>
              </a:solidFill>
              <a:latin typeface="Nunito" pitchFamily="2" charset="0"/>
            </a:endParaRPr>
          </a:p>
          <a:p>
            <a:pPr algn="ctr">
              <a:lnSpc>
                <a:spcPct val="150000"/>
              </a:lnSpc>
              <a:spcAft>
                <a:spcPts val="720"/>
              </a:spcAft>
            </a:pPr>
            <a:r>
              <a:rPr lang="en-US" sz="3360" dirty="0">
                <a:solidFill>
                  <a:schemeClr val="bg1"/>
                </a:solidFill>
                <a:latin typeface="Nunito" pitchFamily="2" charset="0"/>
              </a:rPr>
              <a:t>Consolidate &amp; Simplify Award of</a:t>
            </a:r>
          </a:p>
          <a:p>
            <a:pPr algn="ctr">
              <a:lnSpc>
                <a:spcPct val="150000"/>
              </a:lnSpc>
              <a:spcAft>
                <a:spcPts val="720"/>
              </a:spcAft>
            </a:pPr>
            <a:r>
              <a:rPr lang="en-US" sz="4320" dirty="0">
                <a:solidFill>
                  <a:schemeClr val="bg1"/>
                </a:solidFill>
                <a:latin typeface="Nunito" pitchFamily="2" charset="0"/>
              </a:rPr>
              <a:t>PUBLIC HIGHER EDUCATION GRANTS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B7547-E15D-5A11-A924-81D780EB8053}"/>
              </a:ext>
            </a:extLst>
          </p:cNvPr>
          <p:cNvCxnSpPr/>
          <p:nvPr userDrawn="1"/>
        </p:nvCxnSpPr>
        <p:spPr>
          <a:xfrm>
            <a:off x="3635434" y="2937164"/>
            <a:ext cx="7614458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086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A4112B-0694-D6DD-D093-076F1950A428}"/>
              </a:ext>
            </a:extLst>
          </p:cNvPr>
          <p:cNvSpPr/>
          <p:nvPr userDrawn="1"/>
        </p:nvSpPr>
        <p:spPr>
          <a:xfrm>
            <a:off x="1" y="-1"/>
            <a:ext cx="5703570" cy="8229600"/>
          </a:xfrm>
          <a:prstGeom prst="rect">
            <a:avLst/>
          </a:prstGeom>
          <a:solidFill>
            <a:srgbClr val="0436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C7177D-95FC-B3BF-772F-A63C88CF46E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D4E37B-C9BF-1A98-79B9-C8C74A6A5BCE}"/>
              </a:ext>
            </a:extLst>
          </p:cNvPr>
          <p:cNvSpPr txBox="1"/>
          <p:nvPr userDrawn="1"/>
        </p:nvSpPr>
        <p:spPr>
          <a:xfrm>
            <a:off x="90351" y="884771"/>
            <a:ext cx="5486401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  <a:t>State of </a:t>
            </a:r>
            <a:b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  <a:t>North Carolina</a:t>
            </a:r>
            <a:br>
              <a:rPr lang="en-US" sz="432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endParaRPr lang="en-US" sz="4320" dirty="0">
              <a:solidFill>
                <a:schemeClr val="accent6"/>
              </a:solidFill>
              <a:latin typeface="Sofia Pro" panose="000005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55A64-BF8B-6597-CC92-D6B47B8628E2}"/>
              </a:ext>
            </a:extLst>
          </p:cNvPr>
          <p:cNvSpPr txBox="1"/>
          <p:nvPr userDrawn="1"/>
        </p:nvSpPr>
        <p:spPr>
          <a:xfrm>
            <a:off x="217170" y="3283803"/>
            <a:ext cx="5486400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  <a:t>Home to 135 Institutions </a:t>
            </a:r>
            <a:b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  <a:t>of Higher Education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F09339-7AA2-D849-B42D-65B031C59462}"/>
              </a:ext>
            </a:extLst>
          </p:cNvPr>
          <p:cNvCxnSpPr>
            <a:cxnSpLocks/>
          </p:cNvCxnSpPr>
          <p:nvPr userDrawn="1"/>
        </p:nvCxnSpPr>
        <p:spPr>
          <a:xfrm>
            <a:off x="797512" y="2587238"/>
            <a:ext cx="446115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A9DCF7-7E5D-76DD-B7A4-4F4C8AD97F4B}"/>
              </a:ext>
            </a:extLst>
          </p:cNvPr>
          <p:cNvGrpSpPr/>
          <p:nvPr userDrawn="1"/>
        </p:nvGrpSpPr>
        <p:grpSpPr>
          <a:xfrm>
            <a:off x="6283912" y="-87406"/>
            <a:ext cx="7656805" cy="8229600"/>
            <a:chOff x="5811329" y="0"/>
            <a:chExt cx="6380671" cy="6858000"/>
          </a:xfrm>
        </p:grpSpPr>
        <p:pic>
          <p:nvPicPr>
            <p:cNvPr id="4" name="Picture 3" descr="A group of people posing for a photo&#10;&#10;Description automatically generated with low confidence">
              <a:extLst>
                <a:ext uri="{FF2B5EF4-FFF2-40B4-BE49-F238E27FC236}">
                  <a16:creationId xmlns:a16="http://schemas.microsoft.com/office/drawing/2014/main" id="{53F43931-C5DC-65F3-D2A6-8F0DE3272A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11329" y="0"/>
              <a:ext cx="1961601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5B1B4D-D183-F0AF-E3A7-EDA9AE18C217}"/>
                </a:ext>
              </a:extLst>
            </p:cNvPr>
            <p:cNvSpPr txBox="1"/>
            <p:nvPr userDrawn="1"/>
          </p:nvSpPr>
          <p:spPr>
            <a:xfrm>
              <a:off x="8953054" y="1092379"/>
              <a:ext cx="2458528" cy="1849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North Carolina Community Colleges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F28653-662A-0863-A693-EC45AFD4EEE6}"/>
                </a:ext>
              </a:extLst>
            </p:cNvPr>
            <p:cNvSpPr txBox="1"/>
            <p:nvPr userDrawn="1"/>
          </p:nvSpPr>
          <p:spPr>
            <a:xfrm>
              <a:off x="7604504" y="853800"/>
              <a:ext cx="1461859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58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27C83F-7E9D-440A-6102-7FFDB35FE5FA}"/>
                </a:ext>
              </a:extLst>
            </p:cNvPr>
            <p:cNvSpPr txBox="1"/>
            <p:nvPr userDrawn="1"/>
          </p:nvSpPr>
          <p:spPr>
            <a:xfrm>
              <a:off x="8962846" y="3269626"/>
              <a:ext cx="3229154" cy="14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University of North Carolina Public Universities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699C1F-19CA-EA4A-3993-557B9E4D68B6}"/>
                </a:ext>
              </a:extLst>
            </p:cNvPr>
            <p:cNvSpPr txBox="1"/>
            <p:nvPr userDrawn="1"/>
          </p:nvSpPr>
          <p:spPr>
            <a:xfrm>
              <a:off x="7604505" y="3028889"/>
              <a:ext cx="146185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17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129031-F44F-68B0-E4F0-D4F8BA526B62}"/>
                </a:ext>
              </a:extLst>
            </p:cNvPr>
            <p:cNvSpPr txBox="1"/>
            <p:nvPr userDrawn="1"/>
          </p:nvSpPr>
          <p:spPr>
            <a:xfrm>
              <a:off x="8936966" y="5444715"/>
              <a:ext cx="3229154" cy="14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Public and Private 4-Year Colleges and Universities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366CDC-FAAD-3B82-E263-6A31689F2BA9}"/>
                </a:ext>
              </a:extLst>
            </p:cNvPr>
            <p:cNvSpPr txBox="1"/>
            <p:nvPr userDrawn="1"/>
          </p:nvSpPr>
          <p:spPr>
            <a:xfrm>
              <a:off x="7578625" y="5203978"/>
              <a:ext cx="146185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60</a:t>
              </a:r>
            </a:p>
          </p:txBody>
        </p:sp>
      </p:grp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E850D9E-65F2-B5F4-697F-6ED20728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588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41D95E0-42BF-FF05-4687-11BA07CD4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0326BE-2736-9BD1-AD51-F1617B49FF22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22651A-D196-7845-5BB3-31CB54FB2D61}"/>
              </a:ext>
            </a:extLst>
          </p:cNvPr>
          <p:cNvSpPr/>
          <p:nvPr userDrawn="1"/>
        </p:nvSpPr>
        <p:spPr>
          <a:xfrm>
            <a:off x="1660749" y="1374071"/>
            <a:ext cx="11289133" cy="56247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B7547-E15D-5A11-A924-81D780EB8053}"/>
              </a:ext>
            </a:extLst>
          </p:cNvPr>
          <p:cNvCxnSpPr/>
          <p:nvPr userDrawn="1"/>
        </p:nvCxnSpPr>
        <p:spPr>
          <a:xfrm>
            <a:off x="3653643" y="3302441"/>
            <a:ext cx="7614458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0EDEB89-F6AA-1ED3-705D-D4A6C63A6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60750" y="2072641"/>
            <a:ext cx="11289132" cy="727710"/>
          </a:xfrm>
        </p:spPr>
        <p:txBody>
          <a:bodyPr>
            <a:noAutofit/>
          </a:bodyPr>
          <a:lstStyle>
            <a:lvl1pPr marL="0" indent="0" algn="ctr">
              <a:buNone/>
              <a:defRPr sz="528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HIGHER EDUCATION PROGRAMS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D4B0C5-D335-98F0-671E-F2E3A72639D7}"/>
              </a:ext>
            </a:extLst>
          </p:cNvPr>
          <p:cNvSpPr txBox="1"/>
          <p:nvPr userDrawn="1"/>
        </p:nvSpPr>
        <p:spPr>
          <a:xfrm>
            <a:off x="1680520" y="3355205"/>
            <a:ext cx="11269363" cy="3503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720"/>
              </a:spcAft>
            </a:pPr>
            <a:r>
              <a:rPr lang="en-US" sz="4800" dirty="0">
                <a:solidFill>
                  <a:schemeClr val="bg1"/>
                </a:solidFill>
                <a:latin typeface="Nunito" pitchFamily="2" charset="0"/>
              </a:rPr>
              <a:t>GRANTS</a:t>
            </a:r>
          </a:p>
          <a:p>
            <a:pPr algn="ctr">
              <a:lnSpc>
                <a:spcPct val="150000"/>
              </a:lnSpc>
              <a:spcAft>
                <a:spcPts val="720"/>
              </a:spcAft>
            </a:pPr>
            <a:r>
              <a:rPr lang="en-US" sz="4800" dirty="0">
                <a:solidFill>
                  <a:schemeClr val="bg1"/>
                </a:solidFill>
                <a:latin typeface="Nunito" pitchFamily="2" charset="0"/>
              </a:rPr>
              <a:t>SCHOLARSHIPS</a:t>
            </a:r>
          </a:p>
          <a:p>
            <a:pPr algn="ctr">
              <a:lnSpc>
                <a:spcPct val="150000"/>
              </a:lnSpc>
              <a:spcAft>
                <a:spcPts val="720"/>
              </a:spcAft>
            </a:pPr>
            <a:r>
              <a:rPr lang="en-US" sz="4800" dirty="0">
                <a:solidFill>
                  <a:schemeClr val="bg1"/>
                </a:solidFill>
                <a:latin typeface="Nunito" pitchFamily="2" charset="0"/>
              </a:rPr>
              <a:t>FORGIVABLE LOANS</a:t>
            </a:r>
          </a:p>
        </p:txBody>
      </p:sp>
    </p:spTree>
    <p:extLst>
      <p:ext uri="{BB962C8B-B14F-4D97-AF65-F5344CB8AC3E}">
        <p14:creationId xmlns:p14="http://schemas.microsoft.com/office/powerpoint/2010/main" val="4291899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A4112B-0694-D6DD-D093-076F1950A428}"/>
              </a:ext>
            </a:extLst>
          </p:cNvPr>
          <p:cNvSpPr/>
          <p:nvPr userDrawn="1"/>
        </p:nvSpPr>
        <p:spPr>
          <a:xfrm>
            <a:off x="1" y="-1"/>
            <a:ext cx="5703570" cy="8229600"/>
          </a:xfrm>
          <a:prstGeom prst="rect">
            <a:avLst/>
          </a:prstGeom>
          <a:solidFill>
            <a:srgbClr val="0436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C7177D-95FC-B3BF-772F-A63C88CF46E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D4E37B-C9BF-1A98-79B9-C8C74A6A5BCE}"/>
              </a:ext>
            </a:extLst>
          </p:cNvPr>
          <p:cNvSpPr txBox="1"/>
          <p:nvPr userDrawn="1"/>
        </p:nvSpPr>
        <p:spPr>
          <a:xfrm>
            <a:off x="90351" y="884771"/>
            <a:ext cx="5486401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  <a:t>State of </a:t>
            </a:r>
            <a:b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  <a:t>North Carolina</a:t>
            </a:r>
            <a:br>
              <a:rPr lang="en-US" sz="432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endParaRPr lang="en-US" sz="4320" dirty="0">
              <a:solidFill>
                <a:schemeClr val="accent6"/>
              </a:solidFill>
              <a:latin typeface="Sofia Pro" panose="000005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55A64-BF8B-6597-CC92-D6B47B8628E2}"/>
              </a:ext>
            </a:extLst>
          </p:cNvPr>
          <p:cNvSpPr txBox="1"/>
          <p:nvPr userDrawn="1"/>
        </p:nvSpPr>
        <p:spPr>
          <a:xfrm>
            <a:off x="217170" y="3283803"/>
            <a:ext cx="5486400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  <a:t>Home to 135 Institutions </a:t>
            </a:r>
            <a:b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  <a:t>of Higher Education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F09339-7AA2-D849-B42D-65B031C59462}"/>
              </a:ext>
            </a:extLst>
          </p:cNvPr>
          <p:cNvCxnSpPr>
            <a:cxnSpLocks/>
          </p:cNvCxnSpPr>
          <p:nvPr userDrawn="1"/>
        </p:nvCxnSpPr>
        <p:spPr>
          <a:xfrm>
            <a:off x="797512" y="2587238"/>
            <a:ext cx="446115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A9DCF7-7E5D-76DD-B7A4-4F4C8AD97F4B}"/>
              </a:ext>
            </a:extLst>
          </p:cNvPr>
          <p:cNvGrpSpPr/>
          <p:nvPr userDrawn="1"/>
        </p:nvGrpSpPr>
        <p:grpSpPr>
          <a:xfrm>
            <a:off x="6283912" y="-87406"/>
            <a:ext cx="7656805" cy="8229600"/>
            <a:chOff x="5811329" y="0"/>
            <a:chExt cx="6380671" cy="6858000"/>
          </a:xfrm>
        </p:grpSpPr>
        <p:pic>
          <p:nvPicPr>
            <p:cNvPr id="4" name="Picture 3" descr="A group of people posing for a photo&#10;&#10;Description automatically generated with low confidence">
              <a:extLst>
                <a:ext uri="{FF2B5EF4-FFF2-40B4-BE49-F238E27FC236}">
                  <a16:creationId xmlns:a16="http://schemas.microsoft.com/office/drawing/2014/main" id="{53F43931-C5DC-65F3-D2A6-8F0DE3272A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11329" y="0"/>
              <a:ext cx="1961601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5B1B4D-D183-F0AF-E3A7-EDA9AE18C217}"/>
                </a:ext>
              </a:extLst>
            </p:cNvPr>
            <p:cNvSpPr txBox="1"/>
            <p:nvPr userDrawn="1"/>
          </p:nvSpPr>
          <p:spPr>
            <a:xfrm>
              <a:off x="8953054" y="1092379"/>
              <a:ext cx="2458528" cy="1849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North Carolina Community Colleges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F28653-662A-0863-A693-EC45AFD4EEE6}"/>
                </a:ext>
              </a:extLst>
            </p:cNvPr>
            <p:cNvSpPr txBox="1"/>
            <p:nvPr userDrawn="1"/>
          </p:nvSpPr>
          <p:spPr>
            <a:xfrm>
              <a:off x="7604504" y="853800"/>
              <a:ext cx="1461859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58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27C83F-7E9D-440A-6102-7FFDB35FE5FA}"/>
                </a:ext>
              </a:extLst>
            </p:cNvPr>
            <p:cNvSpPr txBox="1"/>
            <p:nvPr userDrawn="1"/>
          </p:nvSpPr>
          <p:spPr>
            <a:xfrm>
              <a:off x="8962846" y="3269626"/>
              <a:ext cx="3229154" cy="14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University of North Carolina Public Universities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699C1F-19CA-EA4A-3993-557B9E4D68B6}"/>
                </a:ext>
              </a:extLst>
            </p:cNvPr>
            <p:cNvSpPr txBox="1"/>
            <p:nvPr userDrawn="1"/>
          </p:nvSpPr>
          <p:spPr>
            <a:xfrm>
              <a:off x="7604505" y="3028889"/>
              <a:ext cx="146185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17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129031-F44F-68B0-E4F0-D4F8BA526B62}"/>
                </a:ext>
              </a:extLst>
            </p:cNvPr>
            <p:cNvSpPr txBox="1"/>
            <p:nvPr userDrawn="1"/>
          </p:nvSpPr>
          <p:spPr>
            <a:xfrm>
              <a:off x="8936966" y="5444715"/>
              <a:ext cx="3229154" cy="14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Public and Private 4-Year Colleges and Universities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366CDC-FAAD-3B82-E263-6A31689F2BA9}"/>
                </a:ext>
              </a:extLst>
            </p:cNvPr>
            <p:cNvSpPr txBox="1"/>
            <p:nvPr userDrawn="1"/>
          </p:nvSpPr>
          <p:spPr>
            <a:xfrm>
              <a:off x="7578625" y="5203978"/>
              <a:ext cx="146185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60</a:t>
              </a:r>
            </a:p>
          </p:txBody>
        </p:sp>
      </p:grp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E850D9E-65F2-B5F4-697F-6ED20728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588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41D95E0-42BF-FF05-4687-11BA07CD4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0326BE-2736-9BD1-AD51-F1617B49FF22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22651A-D196-7845-5BB3-31CB54FB2D61}"/>
              </a:ext>
            </a:extLst>
          </p:cNvPr>
          <p:cNvSpPr/>
          <p:nvPr userDrawn="1"/>
        </p:nvSpPr>
        <p:spPr>
          <a:xfrm>
            <a:off x="1660749" y="1374071"/>
            <a:ext cx="11289133" cy="56247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B7547-E15D-5A11-A924-81D780EB8053}"/>
              </a:ext>
            </a:extLst>
          </p:cNvPr>
          <p:cNvCxnSpPr/>
          <p:nvPr userDrawn="1"/>
        </p:nvCxnSpPr>
        <p:spPr>
          <a:xfrm>
            <a:off x="3653643" y="3302441"/>
            <a:ext cx="7614458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0EDEB89-F6AA-1ED3-705D-D4A6C63A6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60750" y="2072641"/>
            <a:ext cx="11289132" cy="727710"/>
          </a:xfrm>
        </p:spPr>
        <p:txBody>
          <a:bodyPr>
            <a:noAutofit/>
          </a:bodyPr>
          <a:lstStyle>
            <a:lvl1pPr marL="0" indent="0" algn="ctr">
              <a:buNone/>
              <a:defRPr sz="528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K12 PROGRAMS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AF6569-B0A4-6DC5-1664-C2272D1FA184}"/>
              </a:ext>
            </a:extLst>
          </p:cNvPr>
          <p:cNvSpPr txBox="1"/>
          <p:nvPr userDrawn="1"/>
        </p:nvSpPr>
        <p:spPr>
          <a:xfrm>
            <a:off x="1680520" y="3355205"/>
            <a:ext cx="11269363" cy="2767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720"/>
              </a:spcAft>
            </a:pPr>
            <a:r>
              <a:rPr lang="en-US" sz="4800" dirty="0">
                <a:solidFill>
                  <a:schemeClr val="bg1"/>
                </a:solidFill>
                <a:latin typeface="Nunito" pitchFamily="2" charset="0"/>
              </a:rPr>
              <a:t>OPPORTUNITY SCHOLARSHIP</a:t>
            </a:r>
          </a:p>
          <a:p>
            <a:pPr algn="ctr">
              <a:lnSpc>
                <a:spcPct val="100000"/>
              </a:lnSpc>
              <a:spcAft>
                <a:spcPts val="720"/>
              </a:spcAft>
            </a:pPr>
            <a:r>
              <a:rPr lang="en-US" sz="4800" dirty="0">
                <a:solidFill>
                  <a:schemeClr val="bg1"/>
                </a:solidFill>
                <a:latin typeface="Nunito" pitchFamily="2" charset="0"/>
              </a:rPr>
              <a:t>PERSONAL EDUCATION STUDENT ACCOUNTS (ESA+)</a:t>
            </a:r>
          </a:p>
        </p:txBody>
      </p:sp>
    </p:spTree>
    <p:extLst>
      <p:ext uri="{BB962C8B-B14F-4D97-AF65-F5344CB8AC3E}">
        <p14:creationId xmlns:p14="http://schemas.microsoft.com/office/powerpoint/2010/main" val="2439780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A4112B-0694-D6DD-D093-076F1950A428}"/>
              </a:ext>
            </a:extLst>
          </p:cNvPr>
          <p:cNvSpPr/>
          <p:nvPr userDrawn="1"/>
        </p:nvSpPr>
        <p:spPr>
          <a:xfrm>
            <a:off x="1" y="-1"/>
            <a:ext cx="5703570" cy="8229600"/>
          </a:xfrm>
          <a:prstGeom prst="rect">
            <a:avLst/>
          </a:prstGeom>
          <a:solidFill>
            <a:srgbClr val="0436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C7177D-95FC-B3BF-772F-A63C88CF46E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D4E37B-C9BF-1A98-79B9-C8C74A6A5BCE}"/>
              </a:ext>
            </a:extLst>
          </p:cNvPr>
          <p:cNvSpPr txBox="1"/>
          <p:nvPr userDrawn="1"/>
        </p:nvSpPr>
        <p:spPr>
          <a:xfrm>
            <a:off x="90351" y="884771"/>
            <a:ext cx="5486401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  <a:t>State of </a:t>
            </a:r>
            <a:b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  <a:t>North Carolina</a:t>
            </a:r>
            <a:br>
              <a:rPr lang="en-US" sz="432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endParaRPr lang="en-US" sz="4320" dirty="0">
              <a:solidFill>
                <a:schemeClr val="accent6"/>
              </a:solidFill>
              <a:latin typeface="Sofia Pro" panose="000005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55A64-BF8B-6597-CC92-D6B47B8628E2}"/>
              </a:ext>
            </a:extLst>
          </p:cNvPr>
          <p:cNvSpPr txBox="1"/>
          <p:nvPr userDrawn="1"/>
        </p:nvSpPr>
        <p:spPr>
          <a:xfrm>
            <a:off x="217170" y="3283803"/>
            <a:ext cx="5486400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  <a:t>Home to 135 Institutions </a:t>
            </a:r>
            <a:b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  <a:t>of Higher Education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F09339-7AA2-D849-B42D-65B031C59462}"/>
              </a:ext>
            </a:extLst>
          </p:cNvPr>
          <p:cNvCxnSpPr>
            <a:cxnSpLocks/>
          </p:cNvCxnSpPr>
          <p:nvPr userDrawn="1"/>
        </p:nvCxnSpPr>
        <p:spPr>
          <a:xfrm>
            <a:off x="797512" y="2587238"/>
            <a:ext cx="446115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A9DCF7-7E5D-76DD-B7A4-4F4C8AD97F4B}"/>
              </a:ext>
            </a:extLst>
          </p:cNvPr>
          <p:cNvGrpSpPr/>
          <p:nvPr userDrawn="1"/>
        </p:nvGrpSpPr>
        <p:grpSpPr>
          <a:xfrm>
            <a:off x="6283912" y="-87406"/>
            <a:ext cx="7656805" cy="8229600"/>
            <a:chOff x="5811329" y="0"/>
            <a:chExt cx="6380671" cy="6858000"/>
          </a:xfrm>
        </p:grpSpPr>
        <p:pic>
          <p:nvPicPr>
            <p:cNvPr id="4" name="Picture 3" descr="A group of people posing for a photo&#10;&#10;Description automatically generated with low confidence">
              <a:extLst>
                <a:ext uri="{FF2B5EF4-FFF2-40B4-BE49-F238E27FC236}">
                  <a16:creationId xmlns:a16="http://schemas.microsoft.com/office/drawing/2014/main" id="{53F43931-C5DC-65F3-D2A6-8F0DE3272A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11329" y="0"/>
              <a:ext cx="1961601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5B1B4D-D183-F0AF-E3A7-EDA9AE18C217}"/>
                </a:ext>
              </a:extLst>
            </p:cNvPr>
            <p:cNvSpPr txBox="1"/>
            <p:nvPr userDrawn="1"/>
          </p:nvSpPr>
          <p:spPr>
            <a:xfrm>
              <a:off x="8953054" y="1092379"/>
              <a:ext cx="2458528" cy="1849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North Carolina Community Colleges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F28653-662A-0863-A693-EC45AFD4EEE6}"/>
                </a:ext>
              </a:extLst>
            </p:cNvPr>
            <p:cNvSpPr txBox="1"/>
            <p:nvPr userDrawn="1"/>
          </p:nvSpPr>
          <p:spPr>
            <a:xfrm>
              <a:off x="7604504" y="853800"/>
              <a:ext cx="1461859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58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27C83F-7E9D-440A-6102-7FFDB35FE5FA}"/>
                </a:ext>
              </a:extLst>
            </p:cNvPr>
            <p:cNvSpPr txBox="1"/>
            <p:nvPr userDrawn="1"/>
          </p:nvSpPr>
          <p:spPr>
            <a:xfrm>
              <a:off x="8962846" y="3269626"/>
              <a:ext cx="3229154" cy="14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University of North Carolina Public Universities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699C1F-19CA-EA4A-3993-557B9E4D68B6}"/>
                </a:ext>
              </a:extLst>
            </p:cNvPr>
            <p:cNvSpPr txBox="1"/>
            <p:nvPr userDrawn="1"/>
          </p:nvSpPr>
          <p:spPr>
            <a:xfrm>
              <a:off x="7604505" y="3028889"/>
              <a:ext cx="146185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17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129031-F44F-68B0-E4F0-D4F8BA526B62}"/>
                </a:ext>
              </a:extLst>
            </p:cNvPr>
            <p:cNvSpPr txBox="1"/>
            <p:nvPr userDrawn="1"/>
          </p:nvSpPr>
          <p:spPr>
            <a:xfrm>
              <a:off x="8936966" y="5444715"/>
              <a:ext cx="3229154" cy="14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Public and Private 4-Year Colleges and Universities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366CDC-FAAD-3B82-E263-6A31689F2BA9}"/>
                </a:ext>
              </a:extLst>
            </p:cNvPr>
            <p:cNvSpPr txBox="1"/>
            <p:nvPr userDrawn="1"/>
          </p:nvSpPr>
          <p:spPr>
            <a:xfrm>
              <a:off x="7578625" y="5203978"/>
              <a:ext cx="146185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60</a:t>
              </a:r>
            </a:p>
          </p:txBody>
        </p:sp>
      </p:grp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E850D9E-65F2-B5F4-697F-6ED20728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588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41D95E0-42BF-FF05-4687-11BA07CD4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0326BE-2736-9BD1-AD51-F1617B49FF22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22651A-D196-7845-5BB3-31CB54FB2D61}"/>
              </a:ext>
            </a:extLst>
          </p:cNvPr>
          <p:cNvSpPr/>
          <p:nvPr userDrawn="1"/>
        </p:nvSpPr>
        <p:spPr>
          <a:xfrm>
            <a:off x="1660749" y="1374071"/>
            <a:ext cx="11289133" cy="56247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B7547-E15D-5A11-A924-81D780EB8053}"/>
              </a:ext>
            </a:extLst>
          </p:cNvPr>
          <p:cNvCxnSpPr/>
          <p:nvPr userDrawn="1"/>
        </p:nvCxnSpPr>
        <p:spPr>
          <a:xfrm>
            <a:off x="3653643" y="5135388"/>
            <a:ext cx="7614458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0EDEB89-F6AA-1ED3-705D-D4A6C63A6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45069" y="3068011"/>
            <a:ext cx="11289132" cy="1870303"/>
          </a:xfrm>
        </p:spPr>
        <p:txBody>
          <a:bodyPr>
            <a:noAutofit/>
          </a:bodyPr>
          <a:lstStyle>
            <a:lvl1pPr marL="0" indent="0" algn="ctr">
              <a:buNone/>
              <a:defRPr sz="528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COVID FUNDS </a:t>
            </a:r>
          </a:p>
          <a:p>
            <a:pPr lvl="0"/>
            <a:r>
              <a:rPr lang="en-US"/>
              <a:t>ADMINISTRATION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32D887B-3951-EA00-ACDA-CBAC7A7831A6}"/>
              </a:ext>
            </a:extLst>
          </p:cNvPr>
          <p:cNvCxnSpPr/>
          <p:nvPr userDrawn="1"/>
        </p:nvCxnSpPr>
        <p:spPr>
          <a:xfrm>
            <a:off x="3653643" y="2720153"/>
            <a:ext cx="7614458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00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A6EF0-FEB2-3BD0-87D8-F26BA8AF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0E8304-E3E7-9B01-4078-786EE383DB49}"/>
              </a:ext>
            </a:extLst>
          </p:cNvPr>
          <p:cNvSpPr/>
          <p:nvPr userDrawn="1"/>
        </p:nvSpPr>
        <p:spPr>
          <a:xfrm>
            <a:off x="0" y="1"/>
            <a:ext cx="14630400" cy="331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9DA18E-82BA-DFB3-33A2-DA99E2935CC8}"/>
              </a:ext>
            </a:extLst>
          </p:cNvPr>
          <p:cNvSpPr/>
          <p:nvPr userDrawn="1"/>
        </p:nvSpPr>
        <p:spPr>
          <a:xfrm>
            <a:off x="0" y="202865"/>
            <a:ext cx="14630400" cy="8695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DC5D91-E427-0D12-4BCE-CB55FA9BD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03" y="-11359"/>
            <a:ext cx="13745329" cy="14186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EEDF0BB-44DF-96FB-91BE-5152A9B0A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822" y="1684751"/>
            <a:ext cx="6189344" cy="988694"/>
          </a:xfrm>
        </p:spPr>
        <p:txBody>
          <a:bodyPr anchor="b">
            <a:normAutofit/>
          </a:bodyPr>
          <a:lstStyle>
            <a:lvl1pPr marL="0" indent="0">
              <a:buNone/>
              <a:defRPr sz="336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253E326-310B-A08A-F91A-6FAA86070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822" y="2673445"/>
            <a:ext cx="6189344" cy="442150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48F4FAF-9EFB-06D4-8786-002931B67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61716" y="1684751"/>
            <a:ext cx="6219826" cy="988694"/>
          </a:xfrm>
        </p:spPr>
        <p:txBody>
          <a:bodyPr anchor="b">
            <a:normAutofit/>
          </a:bodyPr>
          <a:lstStyle>
            <a:lvl1pPr marL="0" indent="0">
              <a:buNone/>
              <a:defRPr sz="336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1E9EA01-1B9E-1E7D-BB0E-B85E4751E5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61716" y="2673445"/>
            <a:ext cx="6219826" cy="442150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01BD7E3-0B4A-D9CE-7AD5-D738D7627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904" y="7640827"/>
            <a:ext cx="1364699" cy="33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2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A85-4849-47ED-B34E-90A48E39E7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6219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A6EF0-FEB2-3BD0-87D8-F26BA8AF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754" y="7638763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0E8304-E3E7-9B01-4078-786EE383DB49}"/>
              </a:ext>
            </a:extLst>
          </p:cNvPr>
          <p:cNvSpPr/>
          <p:nvPr userDrawn="1"/>
        </p:nvSpPr>
        <p:spPr>
          <a:xfrm>
            <a:off x="0" y="1"/>
            <a:ext cx="14630400" cy="331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9DA18E-82BA-DFB3-33A2-DA99E2935CC8}"/>
              </a:ext>
            </a:extLst>
          </p:cNvPr>
          <p:cNvSpPr/>
          <p:nvPr userDrawn="1"/>
        </p:nvSpPr>
        <p:spPr>
          <a:xfrm>
            <a:off x="0" y="202865"/>
            <a:ext cx="14630400" cy="8695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DC5D91-E427-0D12-4BCE-CB55FA9BDF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14" y="-11359"/>
            <a:ext cx="14440619" cy="1368474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SLIDE TITLE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5E2B546-765E-14E4-B1D5-79ED315463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904" y="7640827"/>
            <a:ext cx="1364699" cy="33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26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3633EAB-4B85-A2B2-444F-116A0D895AC6}"/>
              </a:ext>
            </a:extLst>
          </p:cNvPr>
          <p:cNvSpPr/>
          <p:nvPr userDrawn="1"/>
        </p:nvSpPr>
        <p:spPr>
          <a:xfrm>
            <a:off x="1634210" y="6063766"/>
            <a:ext cx="4059224" cy="5104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A6EF0-FEB2-3BD0-87D8-F26BA8AF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754" y="7638763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0E8304-E3E7-9B01-4078-786EE383DB49}"/>
              </a:ext>
            </a:extLst>
          </p:cNvPr>
          <p:cNvSpPr/>
          <p:nvPr userDrawn="1"/>
        </p:nvSpPr>
        <p:spPr>
          <a:xfrm>
            <a:off x="0" y="1"/>
            <a:ext cx="14630400" cy="331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9DA18E-82BA-DFB3-33A2-DA99E2935CC8}"/>
              </a:ext>
            </a:extLst>
          </p:cNvPr>
          <p:cNvSpPr/>
          <p:nvPr userDrawn="1"/>
        </p:nvSpPr>
        <p:spPr>
          <a:xfrm>
            <a:off x="0" y="202865"/>
            <a:ext cx="14630400" cy="8695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DC5D91-E427-0D12-4BCE-CB55FA9BDF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14" y="-11359"/>
            <a:ext cx="14440619" cy="1368474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PROBLEM: State-Funded Financial Aid Program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43BF866-154A-171F-3705-A79B8E15BA2C}"/>
              </a:ext>
            </a:extLst>
          </p:cNvPr>
          <p:cNvGrpSpPr/>
          <p:nvPr userDrawn="1"/>
        </p:nvGrpSpPr>
        <p:grpSpPr>
          <a:xfrm>
            <a:off x="11202262" y="1357115"/>
            <a:ext cx="2629332" cy="2008230"/>
            <a:chOff x="8880892" y="1476426"/>
            <a:chExt cx="2191110" cy="16735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1D0364-A34B-0DA7-B1CC-2ECDB4B66C1D}"/>
                </a:ext>
              </a:extLst>
            </p:cNvPr>
            <p:cNvSpPr/>
            <p:nvPr userDrawn="1"/>
          </p:nvSpPr>
          <p:spPr>
            <a:xfrm>
              <a:off x="8880892" y="1476426"/>
              <a:ext cx="2191110" cy="167352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56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E686197-DAA7-71AA-4AA6-6FCCD3CE4C9E}"/>
                </a:ext>
              </a:extLst>
            </p:cNvPr>
            <p:cNvGrpSpPr/>
            <p:nvPr userDrawn="1"/>
          </p:nvGrpSpPr>
          <p:grpSpPr>
            <a:xfrm>
              <a:off x="9089723" y="1631118"/>
              <a:ext cx="1820173" cy="400110"/>
              <a:chOff x="534837" y="1923691"/>
              <a:chExt cx="1820173" cy="40011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0166DE-98B1-D2A1-1F54-6A45A4665E7E}"/>
                  </a:ext>
                </a:extLst>
              </p:cNvPr>
              <p:cNvSpPr/>
              <p:nvPr userDrawn="1"/>
            </p:nvSpPr>
            <p:spPr>
              <a:xfrm>
                <a:off x="534837" y="1923691"/>
                <a:ext cx="1820173" cy="400110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56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734B28-B647-5906-16C8-7C638A2B9BBF}"/>
                  </a:ext>
                </a:extLst>
              </p:cNvPr>
              <p:cNvSpPr txBox="1"/>
              <p:nvPr userDrawn="1"/>
            </p:nvSpPr>
            <p:spPr>
              <a:xfrm>
                <a:off x="534837" y="1934024"/>
                <a:ext cx="1820173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General Fund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C17989-156E-3653-6BF2-6F1004BA9EBD}"/>
                </a:ext>
              </a:extLst>
            </p:cNvPr>
            <p:cNvSpPr txBox="1"/>
            <p:nvPr userDrawn="1"/>
          </p:nvSpPr>
          <p:spPr>
            <a:xfrm>
              <a:off x="9085052" y="2114197"/>
              <a:ext cx="1820173" cy="384721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Lottery Fund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55F25F5-38D8-331F-F0D8-8929514D91EB}"/>
                </a:ext>
              </a:extLst>
            </p:cNvPr>
            <p:cNvSpPr/>
            <p:nvPr userDrawn="1"/>
          </p:nvSpPr>
          <p:spPr>
            <a:xfrm>
              <a:off x="9066361" y="2597276"/>
              <a:ext cx="1820173" cy="4001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56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4C5FB1-78A4-5122-834F-C577E1C1A333}"/>
                </a:ext>
              </a:extLst>
            </p:cNvPr>
            <p:cNvSpPr txBox="1"/>
            <p:nvPr userDrawn="1"/>
          </p:nvSpPr>
          <p:spPr>
            <a:xfrm>
              <a:off x="9066361" y="2607609"/>
              <a:ext cx="179645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Escheat Fund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A4F65D5-8329-765A-EB74-E7D04B60BA87}"/>
              </a:ext>
            </a:extLst>
          </p:cNvPr>
          <p:cNvGrpSpPr/>
          <p:nvPr userDrawn="1"/>
        </p:nvGrpSpPr>
        <p:grpSpPr>
          <a:xfrm>
            <a:off x="2559720" y="2097385"/>
            <a:ext cx="1825925" cy="3871592"/>
            <a:chOff x="586596" y="1476644"/>
            <a:chExt cx="1521604" cy="2991837"/>
          </a:xfrm>
        </p:grpSpPr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1B91642D-669C-9AB9-B444-CF01AE158297}"/>
                </a:ext>
              </a:extLst>
            </p:cNvPr>
            <p:cNvSpPr/>
            <p:nvPr userDrawn="1"/>
          </p:nvSpPr>
          <p:spPr>
            <a:xfrm>
              <a:off x="586596" y="1496007"/>
              <a:ext cx="1521604" cy="2972474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56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EF5C7EB-031C-263A-70CD-BE93ABE81F47}"/>
                </a:ext>
              </a:extLst>
            </p:cNvPr>
            <p:cNvSpPr/>
            <p:nvPr userDrawn="1"/>
          </p:nvSpPr>
          <p:spPr>
            <a:xfrm>
              <a:off x="974785" y="1496009"/>
              <a:ext cx="345057" cy="2290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56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75B54D0-CD60-47D0-8ACF-6AA801A06022}"/>
                </a:ext>
              </a:extLst>
            </p:cNvPr>
            <p:cNvSpPr/>
            <p:nvPr userDrawn="1"/>
          </p:nvSpPr>
          <p:spPr>
            <a:xfrm>
              <a:off x="1314091" y="1496008"/>
              <a:ext cx="345058" cy="2290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56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3EAD4FA-91F3-F387-32B3-B49B26564D6A}"/>
                </a:ext>
              </a:extLst>
            </p:cNvPr>
            <p:cNvSpPr/>
            <p:nvPr userDrawn="1"/>
          </p:nvSpPr>
          <p:spPr>
            <a:xfrm>
              <a:off x="1588364" y="1476644"/>
              <a:ext cx="119667" cy="23099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56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36C611-B3EC-09FE-DE43-D734D312A2C4}"/>
              </a:ext>
            </a:extLst>
          </p:cNvPr>
          <p:cNvGrpSpPr/>
          <p:nvPr userDrawn="1"/>
        </p:nvGrpSpPr>
        <p:grpSpPr>
          <a:xfrm>
            <a:off x="7952575" y="2122439"/>
            <a:ext cx="1825925" cy="3846534"/>
            <a:chOff x="586596" y="1496007"/>
            <a:chExt cx="1521604" cy="2972474"/>
          </a:xfrm>
        </p:grpSpPr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AC21173E-F64B-C786-020B-391B135B3F43}"/>
                </a:ext>
              </a:extLst>
            </p:cNvPr>
            <p:cNvSpPr/>
            <p:nvPr userDrawn="1"/>
          </p:nvSpPr>
          <p:spPr>
            <a:xfrm>
              <a:off x="586596" y="1496007"/>
              <a:ext cx="1521604" cy="2972474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56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EE89965-4942-D8E5-DA9F-F43D8358D6BA}"/>
                </a:ext>
              </a:extLst>
            </p:cNvPr>
            <p:cNvSpPr/>
            <p:nvPr userDrawn="1"/>
          </p:nvSpPr>
          <p:spPr>
            <a:xfrm>
              <a:off x="974785" y="1496009"/>
              <a:ext cx="704779" cy="22905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56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16310E5-10A4-F5DF-043F-0C564A320854}"/>
                </a:ext>
              </a:extLst>
            </p:cNvPr>
            <p:cNvSpPr/>
            <p:nvPr userDrawn="1"/>
          </p:nvSpPr>
          <p:spPr>
            <a:xfrm>
              <a:off x="1679564" y="1496007"/>
              <a:ext cx="45719" cy="22905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56" dirty="0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802A42B-3CF8-B79C-45DB-33C29D9A1E6A}"/>
              </a:ext>
            </a:extLst>
          </p:cNvPr>
          <p:cNvSpPr/>
          <p:nvPr userDrawn="1"/>
        </p:nvSpPr>
        <p:spPr>
          <a:xfrm>
            <a:off x="5247850" y="2122440"/>
            <a:ext cx="1824966" cy="3846535"/>
          </a:xfrm>
          <a:custGeom>
            <a:avLst/>
            <a:gdLst>
              <a:gd name="connsiteX0" fmla="*/ 383890 w 1160198"/>
              <a:gd name="connsiteY0" fmla="*/ 0 h 2896834"/>
              <a:gd name="connsiteX1" fmla="*/ 774642 w 1160198"/>
              <a:gd name="connsiteY1" fmla="*/ 0 h 2896834"/>
              <a:gd name="connsiteX2" fmla="*/ 774642 w 1160198"/>
              <a:gd name="connsiteY2" fmla="*/ 2272802 h 2896834"/>
              <a:gd name="connsiteX3" fmla="*/ 1026825 w 1160198"/>
              <a:gd name="connsiteY3" fmla="*/ 2513762 h 2896834"/>
              <a:gd name="connsiteX4" fmla="*/ 1148833 w 1160198"/>
              <a:gd name="connsiteY4" fmla="*/ 2386072 h 2896834"/>
              <a:gd name="connsiteX5" fmla="*/ 1160198 w 1160198"/>
              <a:gd name="connsiteY5" fmla="*/ 2885468 h 2896834"/>
              <a:gd name="connsiteX6" fmla="*/ 660802 w 1160198"/>
              <a:gd name="connsiteY6" fmla="*/ 2896834 h 2896834"/>
              <a:gd name="connsiteX7" fmla="*/ 782809 w 1160198"/>
              <a:gd name="connsiteY7" fmla="*/ 2769143 h 2896834"/>
              <a:gd name="connsiteX8" fmla="*/ 572198 w 1160198"/>
              <a:gd name="connsiteY8" fmla="*/ 2567904 h 2896834"/>
              <a:gd name="connsiteX9" fmla="*/ 377050 w 1160198"/>
              <a:gd name="connsiteY9" fmla="*/ 2765583 h 2896834"/>
              <a:gd name="connsiteX10" fmla="*/ 502733 w 1160198"/>
              <a:gd name="connsiteY10" fmla="*/ 2889657 h 2896834"/>
              <a:gd name="connsiteX11" fmla="*/ 3218 w 1160198"/>
              <a:gd name="connsiteY11" fmla="*/ 2892875 h 2896834"/>
              <a:gd name="connsiteX12" fmla="*/ 0 w 1160198"/>
              <a:gd name="connsiteY12" fmla="*/ 2393359 h 2896834"/>
              <a:gd name="connsiteX13" fmla="*/ 125683 w 1160198"/>
              <a:gd name="connsiteY13" fmla="*/ 2517434 h 2896834"/>
              <a:gd name="connsiteX14" fmla="*/ 377179 w 1160198"/>
              <a:gd name="connsiteY14" fmla="*/ 2262677 h 2896834"/>
              <a:gd name="connsiteX15" fmla="*/ 383890 w 1160198"/>
              <a:gd name="connsiteY15" fmla="*/ 2269302 h 289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60198" h="2896834">
                <a:moveTo>
                  <a:pt x="383890" y="0"/>
                </a:moveTo>
                <a:lnTo>
                  <a:pt x="774642" y="0"/>
                </a:lnTo>
                <a:lnTo>
                  <a:pt x="774642" y="2272802"/>
                </a:lnTo>
                <a:lnTo>
                  <a:pt x="1026825" y="2513762"/>
                </a:lnTo>
                <a:lnTo>
                  <a:pt x="1148833" y="2386072"/>
                </a:lnTo>
                <a:lnTo>
                  <a:pt x="1160198" y="2885468"/>
                </a:lnTo>
                <a:lnTo>
                  <a:pt x="660802" y="2896834"/>
                </a:lnTo>
                <a:lnTo>
                  <a:pt x="782809" y="2769143"/>
                </a:lnTo>
                <a:lnTo>
                  <a:pt x="572198" y="2567904"/>
                </a:lnTo>
                <a:lnTo>
                  <a:pt x="377050" y="2765583"/>
                </a:lnTo>
                <a:lnTo>
                  <a:pt x="502733" y="2889657"/>
                </a:lnTo>
                <a:lnTo>
                  <a:pt x="3218" y="2892875"/>
                </a:lnTo>
                <a:lnTo>
                  <a:pt x="0" y="2393359"/>
                </a:lnTo>
                <a:lnTo>
                  <a:pt x="125683" y="2517434"/>
                </a:lnTo>
                <a:lnTo>
                  <a:pt x="377179" y="2262677"/>
                </a:lnTo>
                <a:lnTo>
                  <a:pt x="383890" y="2269302"/>
                </a:lnTo>
                <a:close/>
              </a:path>
            </a:pathLst>
          </a:custGeom>
          <a:solidFill>
            <a:srgbClr val="043682"/>
          </a:solidFill>
          <a:ln>
            <a:solidFill>
              <a:srgbClr val="04368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456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4FC0CF-C888-6A8B-30B9-5004132DC90F}"/>
              </a:ext>
            </a:extLst>
          </p:cNvPr>
          <p:cNvSpPr txBox="1"/>
          <p:nvPr userDrawn="1"/>
        </p:nvSpPr>
        <p:spPr>
          <a:xfrm>
            <a:off x="2363062" y="1350245"/>
            <a:ext cx="2192282" cy="22195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56" dirty="0">
                <a:solidFill>
                  <a:schemeClr val="bg1"/>
                </a:solidFill>
              </a:rPr>
              <a:t>UNC Need-Based Grant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350302-B538-535F-C258-13AEA11D0EFE}"/>
              </a:ext>
            </a:extLst>
          </p:cNvPr>
          <p:cNvSpPr txBox="1"/>
          <p:nvPr userDrawn="1"/>
        </p:nvSpPr>
        <p:spPr>
          <a:xfrm>
            <a:off x="5088573" y="1350587"/>
            <a:ext cx="2192282" cy="168777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56" dirty="0">
                <a:solidFill>
                  <a:schemeClr val="bg1"/>
                </a:solidFill>
              </a:rPr>
              <a:t>Education Lottery Schol.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E4B730-7F03-D4C1-A189-44093966C022}"/>
              </a:ext>
            </a:extLst>
          </p:cNvPr>
          <p:cNvSpPr txBox="1"/>
          <p:nvPr userDrawn="1"/>
        </p:nvSpPr>
        <p:spPr>
          <a:xfrm>
            <a:off x="7859937" y="1367886"/>
            <a:ext cx="2192282" cy="168777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56" dirty="0">
                <a:solidFill>
                  <a:schemeClr val="bg1"/>
                </a:solidFill>
              </a:rPr>
              <a:t>Community College Grant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58D05E-9247-8DAF-9586-2E551A6F1BB6}"/>
              </a:ext>
            </a:extLst>
          </p:cNvPr>
          <p:cNvSpPr txBox="1"/>
          <p:nvPr userDrawn="1"/>
        </p:nvSpPr>
        <p:spPr>
          <a:xfrm>
            <a:off x="1622254" y="6045244"/>
            <a:ext cx="407118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80" dirty="0">
                <a:solidFill>
                  <a:schemeClr val="bg1"/>
                </a:solidFill>
              </a:rPr>
              <a:t>UNC System Students 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2C78915-5842-B88E-028C-9C8464B6CC3A}"/>
              </a:ext>
            </a:extLst>
          </p:cNvPr>
          <p:cNvSpPr/>
          <p:nvPr userDrawn="1"/>
        </p:nvSpPr>
        <p:spPr>
          <a:xfrm>
            <a:off x="6672036" y="6062341"/>
            <a:ext cx="4059224" cy="5104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8AF9E2-1A6E-B7DB-33DF-39312087000D}"/>
              </a:ext>
            </a:extLst>
          </p:cNvPr>
          <p:cNvSpPr txBox="1"/>
          <p:nvPr userDrawn="1"/>
        </p:nvSpPr>
        <p:spPr>
          <a:xfrm>
            <a:off x="6672035" y="6040550"/>
            <a:ext cx="407118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80" dirty="0">
                <a:solidFill>
                  <a:schemeClr val="bg1"/>
                </a:solidFill>
              </a:rPr>
              <a:t>CC System Students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24712F9-5FA8-C248-9D67-512CCCC702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904" y="7640827"/>
            <a:ext cx="1364699" cy="33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92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A6EF0-FEB2-3BD0-87D8-F26BA8AF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754" y="7638763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0E8304-E3E7-9B01-4078-786EE383DB49}"/>
              </a:ext>
            </a:extLst>
          </p:cNvPr>
          <p:cNvSpPr/>
          <p:nvPr userDrawn="1"/>
        </p:nvSpPr>
        <p:spPr>
          <a:xfrm>
            <a:off x="0" y="1"/>
            <a:ext cx="14630400" cy="331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9DA18E-82BA-DFB3-33A2-DA99E2935CC8}"/>
              </a:ext>
            </a:extLst>
          </p:cNvPr>
          <p:cNvSpPr/>
          <p:nvPr userDrawn="1"/>
        </p:nvSpPr>
        <p:spPr>
          <a:xfrm>
            <a:off x="0" y="202865"/>
            <a:ext cx="14630400" cy="8695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DC5D91-E427-0D12-4BCE-CB55FA9BDF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703" y="-11359"/>
            <a:ext cx="13745329" cy="14186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NCSEAA: WHO WE ARE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E829C24-2827-9054-453A-0AB05E60BD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904" y="7372411"/>
            <a:ext cx="2051936" cy="510419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3BEA2EB7-266E-93CC-23CC-C847E9AD8A07}"/>
              </a:ext>
            </a:extLst>
          </p:cNvPr>
          <p:cNvGrpSpPr/>
          <p:nvPr userDrawn="1"/>
        </p:nvGrpSpPr>
        <p:grpSpPr>
          <a:xfrm>
            <a:off x="3364301" y="1827327"/>
            <a:ext cx="9194686" cy="4796966"/>
            <a:chOff x="3575109" y="1341797"/>
            <a:chExt cx="7662238" cy="399747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477C01-38D2-433B-69F4-E541C2408105}"/>
                </a:ext>
              </a:extLst>
            </p:cNvPr>
            <p:cNvSpPr/>
            <p:nvPr userDrawn="1"/>
          </p:nvSpPr>
          <p:spPr>
            <a:xfrm>
              <a:off x="4398037" y="1341797"/>
              <a:ext cx="3060940" cy="7145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56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16DB7FB-A5C2-D2E8-F2A3-C910BC2C9143}"/>
                </a:ext>
              </a:extLst>
            </p:cNvPr>
            <p:cNvSpPr/>
            <p:nvPr userDrawn="1"/>
          </p:nvSpPr>
          <p:spPr>
            <a:xfrm>
              <a:off x="4340525" y="1393164"/>
              <a:ext cx="3060940" cy="71454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56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1CD160-0078-BECB-0F87-C666F7B3909A}"/>
                </a:ext>
              </a:extLst>
            </p:cNvPr>
            <p:cNvSpPr txBox="1"/>
            <p:nvPr userDrawn="1"/>
          </p:nvSpPr>
          <p:spPr>
            <a:xfrm>
              <a:off x="4340525" y="1370280"/>
              <a:ext cx="3060940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760" dirty="0">
                  <a:solidFill>
                    <a:schemeClr val="accent4"/>
                  </a:solidFill>
                  <a:latin typeface="+mj-lt"/>
                </a:rPr>
                <a:t>NCSEAA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85BCEBB-E501-4B3F-6320-9F3E85B1FD90}"/>
                </a:ext>
              </a:extLst>
            </p:cNvPr>
            <p:cNvCxnSpPr>
              <a:cxnSpLocks/>
              <a:stCxn id="3" idx="2"/>
            </p:cNvCxnSpPr>
            <p:nvPr userDrawn="1"/>
          </p:nvCxnSpPr>
          <p:spPr>
            <a:xfrm>
              <a:off x="5870995" y="2107707"/>
              <a:ext cx="0" cy="540602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87BF6F5-196C-2A05-2C33-96DCD714605B}"/>
                </a:ext>
              </a:extLst>
            </p:cNvPr>
            <p:cNvSpPr/>
            <p:nvPr userDrawn="1"/>
          </p:nvSpPr>
          <p:spPr>
            <a:xfrm>
              <a:off x="4498136" y="2672009"/>
              <a:ext cx="2759372" cy="830997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56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B4D881-F3E2-0B1C-0E76-E529B5EE2276}"/>
                </a:ext>
              </a:extLst>
            </p:cNvPr>
            <p:cNvSpPr txBox="1"/>
            <p:nvPr userDrawn="1"/>
          </p:nvSpPr>
          <p:spPr>
            <a:xfrm>
              <a:off x="4599496" y="2674187"/>
              <a:ext cx="2542997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80" dirty="0">
                  <a:solidFill>
                    <a:schemeClr val="tx2"/>
                  </a:solidFill>
                </a:rPr>
                <a:t>College Foundation, Inc.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1C81224-02F0-D36E-7228-0C92E95E9E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257508" y="3164464"/>
              <a:ext cx="2234966" cy="0"/>
            </a:xfrm>
            <a:prstGeom prst="straightConnector1">
              <a:avLst/>
            </a:prstGeom>
            <a:ln w="57150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6C5CB05-3790-68F6-360D-64FCCC58774A}"/>
                </a:ext>
              </a:extLst>
            </p:cNvPr>
            <p:cNvSpPr txBox="1"/>
            <p:nvPr userDrawn="1"/>
          </p:nvSpPr>
          <p:spPr>
            <a:xfrm>
              <a:off x="9486185" y="2894974"/>
              <a:ext cx="1751162" cy="507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60" dirty="0">
                  <a:solidFill>
                    <a:schemeClr val="tx2"/>
                  </a:solidFill>
                </a:rPr>
                <a:t>CFNC.org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A1AF648-E36D-7BF6-28E3-9F930B65BD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870994" y="3503006"/>
              <a:ext cx="0" cy="540602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D3C3BE-709A-77F3-8D3D-A8207CED4E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468167" y="4106170"/>
              <a:ext cx="2957565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98D70E1-BB4D-17A1-C6EB-FF19DEA868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494786" y="4106169"/>
              <a:ext cx="0" cy="540602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4FA1E0D-FCCB-F5FF-4261-49CF11F59D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98116" y="4106169"/>
              <a:ext cx="0" cy="540602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5810122-9C79-4FFE-B342-FF582F45AD7F}"/>
                </a:ext>
              </a:extLst>
            </p:cNvPr>
            <p:cNvGrpSpPr/>
            <p:nvPr userDrawn="1"/>
          </p:nvGrpSpPr>
          <p:grpSpPr>
            <a:xfrm>
              <a:off x="3575109" y="4646771"/>
              <a:ext cx="1846053" cy="692498"/>
              <a:chOff x="3485072" y="4629518"/>
              <a:chExt cx="1846053" cy="692498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42BC41E-C0C9-B6CB-96AC-7C64E3BBC971}"/>
                  </a:ext>
                </a:extLst>
              </p:cNvPr>
              <p:cNvSpPr/>
              <p:nvPr userDrawn="1"/>
            </p:nvSpPr>
            <p:spPr>
              <a:xfrm>
                <a:off x="3485073" y="4646771"/>
                <a:ext cx="1846052" cy="646981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56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95CB2D0-EC78-7ED4-C27E-F1B71F3A022D}"/>
                  </a:ext>
                </a:extLst>
              </p:cNvPr>
              <p:cNvSpPr txBox="1"/>
              <p:nvPr userDrawn="1"/>
            </p:nvSpPr>
            <p:spPr>
              <a:xfrm>
                <a:off x="3485072" y="4629518"/>
                <a:ext cx="1846053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tx2"/>
                    </a:solidFill>
                  </a:rPr>
                  <a:t>Contracted </a:t>
                </a:r>
                <a:br>
                  <a:rPr lang="en-US" sz="2400" dirty="0">
                    <a:solidFill>
                      <a:schemeClr val="tx2"/>
                    </a:solidFill>
                  </a:rPr>
                </a:br>
                <a:r>
                  <a:rPr lang="en-US" sz="2400" dirty="0">
                    <a:solidFill>
                      <a:schemeClr val="tx2"/>
                    </a:solidFill>
                  </a:rPr>
                  <a:t>Services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A1CED97-7A15-78FB-8301-9FC853787785}"/>
                </a:ext>
              </a:extLst>
            </p:cNvPr>
            <p:cNvGrpSpPr/>
            <p:nvPr userDrawn="1"/>
          </p:nvGrpSpPr>
          <p:grpSpPr>
            <a:xfrm>
              <a:off x="6363597" y="4664024"/>
              <a:ext cx="1846053" cy="646981"/>
              <a:chOff x="6363597" y="4664024"/>
              <a:chExt cx="1846053" cy="646981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8193C99B-1939-3421-B674-620BBCBAC114}"/>
                  </a:ext>
                </a:extLst>
              </p:cNvPr>
              <p:cNvSpPr/>
              <p:nvPr userDrawn="1"/>
            </p:nvSpPr>
            <p:spPr>
              <a:xfrm>
                <a:off x="6363598" y="4664024"/>
                <a:ext cx="1846052" cy="646981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56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643AD09-35E9-7E9E-27C7-BEF7413D6BD5}"/>
                  </a:ext>
                </a:extLst>
              </p:cNvPr>
              <p:cNvSpPr txBox="1"/>
              <p:nvPr userDrawn="1"/>
            </p:nvSpPr>
            <p:spPr>
              <a:xfrm>
                <a:off x="6363597" y="4788171"/>
                <a:ext cx="1846053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tx2"/>
                    </a:solidFill>
                  </a:rPr>
                  <a:t>IT &amp; Security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64898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00B83D-48B0-BB09-C8B7-0BE5ED21D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40DED2-3080-4493-6DF5-7BE008EF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8620A-0393-2038-3FC6-F5C68540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43D7-617D-7D4F-90F6-B508B451815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198980D-B4FE-2E4C-52A0-43CDC8DEF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17386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217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654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827ED05D-90F5-53B1-B0E8-5EDEF06496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69C19A71-4B35-D94C-881C-80D93D03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1" y="6982221"/>
            <a:ext cx="3268122" cy="9211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112517-41E1-E144-F5E8-892EE10A5FD1}"/>
              </a:ext>
            </a:extLst>
          </p:cNvPr>
          <p:cNvSpPr/>
          <p:nvPr userDrawn="1"/>
        </p:nvSpPr>
        <p:spPr>
          <a:xfrm>
            <a:off x="6687196" y="2474057"/>
            <a:ext cx="7943204" cy="3550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397F125-3558-80B0-07F6-149C6C0A2F40}"/>
              </a:ext>
            </a:extLst>
          </p:cNvPr>
          <p:cNvCxnSpPr>
            <a:cxnSpLocks/>
          </p:cNvCxnSpPr>
          <p:nvPr userDrawn="1"/>
        </p:nvCxnSpPr>
        <p:spPr>
          <a:xfrm>
            <a:off x="7391112" y="4549571"/>
            <a:ext cx="6512942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4C6E53-C1F9-61D4-E3E6-998F4D4E2F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91112" y="3179290"/>
            <a:ext cx="7018020" cy="600973"/>
          </a:xfrm>
        </p:spPr>
        <p:txBody>
          <a:bodyPr>
            <a:noAutofit/>
          </a:bodyPr>
          <a:lstStyle>
            <a:lvl1pPr marL="0" indent="0" algn="r">
              <a:buNone/>
              <a:defRPr sz="384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5158AB-D7A7-6D00-5AAE-D208E98C71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6660" y="4823460"/>
            <a:ext cx="6842760" cy="786766"/>
          </a:xfrm>
        </p:spPr>
        <p:txBody>
          <a:bodyPr>
            <a:normAutofit/>
          </a:bodyPr>
          <a:lstStyle>
            <a:lvl1pPr marL="0" indent="0" algn="r">
              <a:buNone/>
              <a:defRPr sz="288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04063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standing, posing&#10;&#10;Description automatically generated">
            <a:extLst>
              <a:ext uri="{FF2B5EF4-FFF2-40B4-BE49-F238E27FC236}">
                <a16:creationId xmlns:a16="http://schemas.microsoft.com/office/drawing/2014/main" id="{ED6E3163-C081-279D-F68A-B46AF0E960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69C19A71-4B35-D94C-881C-80D93D03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1" y="6982221"/>
            <a:ext cx="3268122" cy="9211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112517-41E1-E144-F5E8-892EE10A5FD1}"/>
              </a:ext>
            </a:extLst>
          </p:cNvPr>
          <p:cNvSpPr/>
          <p:nvPr userDrawn="1"/>
        </p:nvSpPr>
        <p:spPr>
          <a:xfrm>
            <a:off x="6687196" y="2474057"/>
            <a:ext cx="7943204" cy="3550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397F125-3558-80B0-07F6-149C6C0A2F40}"/>
              </a:ext>
            </a:extLst>
          </p:cNvPr>
          <p:cNvCxnSpPr>
            <a:cxnSpLocks/>
          </p:cNvCxnSpPr>
          <p:nvPr userDrawn="1"/>
        </p:nvCxnSpPr>
        <p:spPr>
          <a:xfrm>
            <a:off x="7315200" y="4054666"/>
            <a:ext cx="699257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4C6E53-C1F9-61D4-E3E6-998F4D4E2F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91112" y="3179290"/>
            <a:ext cx="7018020" cy="600973"/>
          </a:xfrm>
        </p:spPr>
        <p:txBody>
          <a:bodyPr>
            <a:noAutofit/>
          </a:bodyPr>
          <a:lstStyle>
            <a:lvl1pPr marL="0" indent="0" algn="r">
              <a:buNone/>
              <a:defRPr sz="384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5158AB-D7A7-6D00-5AAE-D208E98C71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6660" y="4823460"/>
            <a:ext cx="6842760" cy="786766"/>
          </a:xfrm>
        </p:spPr>
        <p:txBody>
          <a:bodyPr>
            <a:normAutofit/>
          </a:bodyPr>
          <a:lstStyle>
            <a:lvl1pPr marL="0" indent="0" algn="r">
              <a:buNone/>
              <a:defRPr sz="288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0667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7A131-EA81-72C1-E83C-D163D96651BD}"/>
              </a:ext>
            </a:extLst>
          </p:cNvPr>
          <p:cNvSpPr/>
          <p:nvPr userDrawn="1"/>
        </p:nvSpPr>
        <p:spPr>
          <a:xfrm>
            <a:off x="1" y="-1"/>
            <a:ext cx="5703570" cy="8229600"/>
          </a:xfrm>
          <a:prstGeom prst="rect">
            <a:avLst/>
          </a:prstGeom>
          <a:solidFill>
            <a:srgbClr val="0436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1D9112-FD2A-0148-5469-1138BC14B0B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6B5536-CE26-4871-8847-AF393CD7201C}"/>
              </a:ext>
            </a:extLst>
          </p:cNvPr>
          <p:cNvSpPr txBox="1"/>
          <p:nvPr userDrawn="1"/>
        </p:nvSpPr>
        <p:spPr>
          <a:xfrm>
            <a:off x="217170" y="350593"/>
            <a:ext cx="5486401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/>
                </a:solidFill>
                <a:latin typeface="+mj-lt"/>
              </a:rPr>
              <a:t>NCSEAA</a:t>
            </a:r>
            <a:br>
              <a:rPr lang="en-US" sz="4320" dirty="0">
                <a:solidFill>
                  <a:schemeClr val="accent6"/>
                </a:solidFill>
                <a:latin typeface="+mj-lt"/>
              </a:rPr>
            </a:br>
            <a:r>
              <a:rPr lang="en-US" sz="2880" dirty="0">
                <a:solidFill>
                  <a:schemeClr val="accent6"/>
                </a:solidFill>
                <a:latin typeface="+mj-lt"/>
              </a:rPr>
              <a:t>North Carolina State Education Assistance Authority</a:t>
            </a:r>
            <a:endParaRPr lang="en-US" sz="432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7B2635-33E8-9B1A-534A-CC5E3D40C617}"/>
              </a:ext>
            </a:extLst>
          </p:cNvPr>
          <p:cNvSpPr txBox="1"/>
          <p:nvPr userDrawn="1"/>
        </p:nvSpPr>
        <p:spPr>
          <a:xfrm>
            <a:off x="217170" y="3283803"/>
            <a:ext cx="5486400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360" dirty="0">
                <a:solidFill>
                  <a:schemeClr val="accent6"/>
                </a:solidFill>
                <a:latin typeface="+mj-lt"/>
              </a:rPr>
              <a:t>Helping North Carolinians Pay for Education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26A8B3-95E8-18F5-E477-FA5ECBD2F54A}"/>
              </a:ext>
            </a:extLst>
          </p:cNvPr>
          <p:cNvCxnSpPr>
            <a:cxnSpLocks/>
          </p:cNvCxnSpPr>
          <p:nvPr userDrawn="1"/>
        </p:nvCxnSpPr>
        <p:spPr>
          <a:xfrm>
            <a:off x="891540" y="2612560"/>
            <a:ext cx="395478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EFA79D5-FAB1-7EA2-6F4E-D4A02EE5BB82}"/>
              </a:ext>
            </a:extLst>
          </p:cNvPr>
          <p:cNvGrpSpPr/>
          <p:nvPr userDrawn="1"/>
        </p:nvGrpSpPr>
        <p:grpSpPr>
          <a:xfrm>
            <a:off x="6015535" y="1200890"/>
            <a:ext cx="8614865" cy="4894566"/>
            <a:chOff x="4822470" y="1838476"/>
            <a:chExt cx="7179054" cy="407880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49177E-2649-F339-67AF-7E056F3F9BE0}"/>
                </a:ext>
              </a:extLst>
            </p:cNvPr>
            <p:cNvSpPr txBox="1"/>
            <p:nvPr userDrawn="1"/>
          </p:nvSpPr>
          <p:spPr>
            <a:xfrm>
              <a:off x="9709074" y="1924396"/>
              <a:ext cx="2247900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Nonpublic K12 Scholarships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0F3457-3D24-C97C-3256-3CB47631E6EC}"/>
                </a:ext>
              </a:extLst>
            </p:cNvPr>
            <p:cNvSpPr txBox="1"/>
            <p:nvPr userDrawn="1"/>
          </p:nvSpPr>
          <p:spPr>
            <a:xfrm>
              <a:off x="5693453" y="1927757"/>
              <a:ext cx="2247900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Higher Ed Grants &amp; Scholarships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43AD042-F122-3634-3A3C-C25CCF814A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8280" y="1838476"/>
              <a:ext cx="786068" cy="786068"/>
            </a:xfrm>
            <a:prstGeom prst="rect">
              <a:avLst/>
            </a:prstGeom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74546CD1-732F-98F4-4937-EA68DBA52A5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2470" y="4877895"/>
              <a:ext cx="636855" cy="646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357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0B9BCAC-FF75-79A6-1D63-8A63EC1BD805}"/>
                </a:ext>
              </a:extLst>
            </p:cNvPr>
            <p:cNvSpPr txBox="1"/>
            <p:nvPr userDrawn="1"/>
          </p:nvSpPr>
          <p:spPr>
            <a:xfrm>
              <a:off x="5538394" y="4917007"/>
              <a:ext cx="2558018" cy="10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Residency </a:t>
              </a:r>
              <a:br>
                <a:rPr lang="en-US" sz="2400" dirty="0"/>
              </a:br>
              <a:r>
                <a:rPr lang="en-US" sz="2400" dirty="0"/>
                <a:t>Determination Service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C3DB47A-558D-08B7-29D5-BF88A3C3F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8280" y="3315256"/>
              <a:ext cx="765583" cy="70286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8321F26-7EFB-4318-EDB5-7EC61B53149A}"/>
                </a:ext>
              </a:extLst>
            </p:cNvPr>
            <p:cNvSpPr txBox="1"/>
            <p:nvPr userDrawn="1"/>
          </p:nvSpPr>
          <p:spPr>
            <a:xfrm>
              <a:off x="5696082" y="3388915"/>
              <a:ext cx="22479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Career-Specific</a:t>
              </a:r>
              <a:br>
                <a:rPr lang="en-US" sz="2400" dirty="0"/>
              </a:br>
              <a:r>
                <a:rPr lang="en-US" sz="2400" dirty="0"/>
                <a:t>Programs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770F8FD-1512-E86C-46D4-5C340908F895}"/>
                </a:ext>
              </a:extLst>
            </p:cNvPr>
            <p:cNvGrpSpPr/>
            <p:nvPr userDrawn="1"/>
          </p:nvGrpSpPr>
          <p:grpSpPr>
            <a:xfrm>
              <a:off x="9003425" y="4877895"/>
              <a:ext cx="2953549" cy="691792"/>
              <a:chOff x="8986479" y="4699125"/>
              <a:chExt cx="2953549" cy="691792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6826813-FC39-C13A-5E8C-C37A85A15B9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86479" y="4699125"/>
                <a:ext cx="765583" cy="691792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43474FB-B1FE-4C4E-A9E1-7E3E09D582AB}"/>
                  </a:ext>
                </a:extLst>
              </p:cNvPr>
              <p:cNvSpPr txBox="1"/>
              <p:nvPr userDrawn="1"/>
            </p:nvSpPr>
            <p:spPr>
              <a:xfrm>
                <a:off x="9692128" y="4876736"/>
                <a:ext cx="2247900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529 Savings Plan</a:t>
                </a: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F3D7036-F108-6761-1D22-269CB9DDD9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1226" y="3430497"/>
              <a:ext cx="707848" cy="70784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64725B9-2AE7-9ADE-80C0-073D131EA076}"/>
                </a:ext>
              </a:extLst>
            </p:cNvPr>
            <p:cNvSpPr txBox="1"/>
            <p:nvPr userDrawn="1"/>
          </p:nvSpPr>
          <p:spPr>
            <a:xfrm>
              <a:off x="9753624" y="3494279"/>
              <a:ext cx="224790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Education Loans</a:t>
              </a:r>
            </a:p>
          </p:txBody>
        </p:sp>
      </p:grp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211999-DC6C-3E4E-783B-B0595A0F0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136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2A72E52-9D74-F627-A496-1D9BD6465EB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C5CEF3-51FE-E738-2EC4-C591E6451A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279" y="6244398"/>
            <a:ext cx="773131" cy="77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357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13047C-A08E-6924-C049-09481EB2D70D}"/>
              </a:ext>
            </a:extLst>
          </p:cNvPr>
          <p:cNvSpPr txBox="1"/>
          <p:nvPr userDrawn="1"/>
        </p:nvSpPr>
        <p:spPr>
          <a:xfrm>
            <a:off x="9532620" y="6278350"/>
            <a:ext cx="2697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College Foundation of North Carolina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385CD8-0692-8108-5AFC-317FD1F141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317" y="1321626"/>
            <a:ext cx="943282" cy="94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22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09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7A131-EA81-72C1-E83C-D163D96651BD}"/>
              </a:ext>
            </a:extLst>
          </p:cNvPr>
          <p:cNvSpPr/>
          <p:nvPr userDrawn="1"/>
        </p:nvSpPr>
        <p:spPr>
          <a:xfrm>
            <a:off x="1" y="-1"/>
            <a:ext cx="5703570" cy="8229600"/>
          </a:xfrm>
          <a:prstGeom prst="rect">
            <a:avLst/>
          </a:prstGeom>
          <a:solidFill>
            <a:srgbClr val="0436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1D9112-FD2A-0148-5469-1138BC14B0B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2A72E52-9D74-F627-A496-1D9BD6465E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72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09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A85-4849-47ED-B34E-90A48E39E7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4780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7A131-EA81-72C1-E83C-D163D96651BD}"/>
              </a:ext>
            </a:extLst>
          </p:cNvPr>
          <p:cNvSpPr/>
          <p:nvPr userDrawn="1"/>
        </p:nvSpPr>
        <p:spPr>
          <a:xfrm>
            <a:off x="1" y="-1"/>
            <a:ext cx="5703570" cy="8229600"/>
          </a:xfrm>
          <a:prstGeom prst="rect">
            <a:avLst/>
          </a:prstGeom>
          <a:solidFill>
            <a:srgbClr val="0436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1D9112-FD2A-0148-5469-1138BC14B0B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6B5536-CE26-4871-8847-AF393CD7201C}"/>
              </a:ext>
            </a:extLst>
          </p:cNvPr>
          <p:cNvSpPr txBox="1"/>
          <p:nvPr userDrawn="1"/>
        </p:nvSpPr>
        <p:spPr>
          <a:xfrm>
            <a:off x="217170" y="350593"/>
            <a:ext cx="5486401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20" dirty="0">
                <a:solidFill>
                  <a:schemeClr val="accent6"/>
                </a:solidFill>
                <a:latin typeface="+mj-lt"/>
              </a:rPr>
              <a:t>State of North Carolina Colleges &amp; Universities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26A8B3-95E8-18F5-E477-FA5ECBD2F54A}"/>
              </a:ext>
            </a:extLst>
          </p:cNvPr>
          <p:cNvCxnSpPr>
            <a:cxnSpLocks/>
          </p:cNvCxnSpPr>
          <p:nvPr userDrawn="1"/>
        </p:nvCxnSpPr>
        <p:spPr>
          <a:xfrm>
            <a:off x="891540" y="2861000"/>
            <a:ext cx="395478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211999-DC6C-3E4E-783B-B0595A0F0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136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2A72E52-9D74-F627-A496-1D9BD6465E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C54545-B7A2-F9F1-6645-5A736B94FC36}"/>
              </a:ext>
            </a:extLst>
          </p:cNvPr>
          <p:cNvSpPr txBox="1"/>
          <p:nvPr userDrawn="1"/>
        </p:nvSpPr>
        <p:spPr>
          <a:xfrm>
            <a:off x="217170" y="3416061"/>
            <a:ext cx="54864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8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3CCDD9-B3BC-4936-5AE4-E04A5429B63F}"/>
              </a:ext>
            </a:extLst>
          </p:cNvPr>
          <p:cNvSpPr txBox="1"/>
          <p:nvPr userDrawn="1"/>
        </p:nvSpPr>
        <p:spPr>
          <a:xfrm>
            <a:off x="6018680" y="558768"/>
            <a:ext cx="189001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40" dirty="0">
                <a:solidFill>
                  <a:schemeClr val="bg2"/>
                </a:solidFill>
                <a:latin typeface="+mj-lt"/>
              </a:rPr>
              <a:t>58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4F3B59-3CE9-D7BD-35C6-C699484330B1}"/>
              </a:ext>
            </a:extLst>
          </p:cNvPr>
          <p:cNvSpPr txBox="1"/>
          <p:nvPr userDrawn="1"/>
        </p:nvSpPr>
        <p:spPr>
          <a:xfrm>
            <a:off x="7608499" y="847529"/>
            <a:ext cx="656470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40" dirty="0">
                <a:solidFill>
                  <a:schemeClr val="bg2"/>
                </a:solidFill>
              </a:rPr>
              <a:t>Public Community Colleges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45767B-F8AD-3EE2-4DB0-58C37443247A}"/>
              </a:ext>
            </a:extLst>
          </p:cNvPr>
          <p:cNvSpPr txBox="1"/>
          <p:nvPr userDrawn="1"/>
        </p:nvSpPr>
        <p:spPr>
          <a:xfrm>
            <a:off x="6009191" y="2706362"/>
            <a:ext cx="189001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40" dirty="0">
                <a:solidFill>
                  <a:schemeClr val="bg2"/>
                </a:solidFill>
                <a:latin typeface="+mj-lt"/>
              </a:rPr>
              <a:t>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D1E352-9926-5E1C-552A-B1177D8F0866}"/>
              </a:ext>
            </a:extLst>
          </p:cNvPr>
          <p:cNvSpPr txBox="1"/>
          <p:nvPr userDrawn="1"/>
        </p:nvSpPr>
        <p:spPr>
          <a:xfrm>
            <a:off x="7599009" y="3000112"/>
            <a:ext cx="501403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40" dirty="0">
                <a:solidFill>
                  <a:schemeClr val="bg2"/>
                </a:solidFill>
              </a:rPr>
              <a:t>Public Universities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8E79A7-F9A2-0870-4EEA-CF90A7348442}"/>
              </a:ext>
            </a:extLst>
          </p:cNvPr>
          <p:cNvSpPr txBox="1"/>
          <p:nvPr userDrawn="1"/>
        </p:nvSpPr>
        <p:spPr>
          <a:xfrm>
            <a:off x="6009191" y="5067067"/>
            <a:ext cx="189001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40" dirty="0">
                <a:solidFill>
                  <a:schemeClr val="bg2"/>
                </a:solidFill>
                <a:latin typeface="+mj-lt"/>
              </a:rPr>
              <a:t>41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109CF-902D-E84C-95B9-7043A05322C2}"/>
              </a:ext>
            </a:extLst>
          </p:cNvPr>
          <p:cNvSpPr txBox="1"/>
          <p:nvPr userDrawn="1"/>
        </p:nvSpPr>
        <p:spPr>
          <a:xfrm>
            <a:off x="7599009" y="5152695"/>
            <a:ext cx="6564702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dirty="0">
                <a:solidFill>
                  <a:schemeClr val="bg2"/>
                </a:solidFill>
              </a:rPr>
              <a:t>Eligible Private </a:t>
            </a:r>
            <a:br>
              <a:rPr lang="en-US" sz="3360" dirty="0">
                <a:solidFill>
                  <a:schemeClr val="bg2"/>
                </a:solidFill>
              </a:rPr>
            </a:br>
            <a:r>
              <a:rPr lang="en-US" sz="3360" dirty="0">
                <a:solidFill>
                  <a:schemeClr val="bg2"/>
                </a:solidFill>
              </a:rPr>
              <a:t>Colleges &amp; Universities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BBFB01-93CF-C175-831B-BC7635D9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" y="3657051"/>
            <a:ext cx="4882373" cy="21033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612B3D-0D89-EAFB-049E-149FA502FA2A}"/>
              </a:ext>
            </a:extLst>
          </p:cNvPr>
          <p:cNvSpPr/>
          <p:nvPr userDrawn="1"/>
        </p:nvSpPr>
        <p:spPr>
          <a:xfrm>
            <a:off x="457200" y="3657051"/>
            <a:ext cx="4882373" cy="2103343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</p:spTree>
    <p:extLst>
      <p:ext uri="{BB962C8B-B14F-4D97-AF65-F5344CB8AC3E}">
        <p14:creationId xmlns:p14="http://schemas.microsoft.com/office/powerpoint/2010/main" val="202303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096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fish, ray&#10;&#10;Description automatically generated">
            <a:extLst>
              <a:ext uri="{FF2B5EF4-FFF2-40B4-BE49-F238E27FC236}">
                <a16:creationId xmlns:a16="http://schemas.microsoft.com/office/drawing/2014/main" id="{9AF4F472-B015-1270-3608-8C3D916FF5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6735" y="0"/>
            <a:ext cx="5414538" cy="822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1D9112-FD2A-0148-5469-1138BC14B0B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211999-DC6C-3E4E-783B-B0595A0F0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136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E6705D3-524E-1176-8266-A61043A7A7F3}"/>
              </a:ext>
            </a:extLst>
          </p:cNvPr>
          <p:cNvSpPr txBox="1"/>
          <p:nvPr userDrawn="1"/>
        </p:nvSpPr>
        <p:spPr>
          <a:xfrm>
            <a:off x="344175" y="2877435"/>
            <a:ext cx="50850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80" b="0" dirty="0">
                <a:solidFill>
                  <a:schemeClr val="tx2"/>
                </a:solidFill>
                <a:latin typeface="+mj-lt"/>
              </a:rPr>
              <a:t>Each year, SEAA helps thousands of students </a:t>
            </a:r>
            <a:br>
              <a:rPr lang="en-US" sz="2880" b="0" dirty="0">
                <a:solidFill>
                  <a:schemeClr val="tx2"/>
                </a:solidFill>
                <a:latin typeface="+mj-lt"/>
              </a:rPr>
            </a:br>
            <a:r>
              <a:rPr lang="en-US" sz="2880" b="0" dirty="0">
                <a:solidFill>
                  <a:schemeClr val="tx2"/>
                </a:solidFill>
                <a:latin typeface="+mj-lt"/>
              </a:rPr>
              <a:t>pay for their education.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12A8EC8-849D-9F17-3B7C-7DED1341B92B}"/>
              </a:ext>
            </a:extLst>
          </p:cNvPr>
          <p:cNvSpPr txBox="1"/>
          <p:nvPr userDrawn="1"/>
        </p:nvSpPr>
        <p:spPr>
          <a:xfrm>
            <a:off x="5748279" y="719925"/>
            <a:ext cx="279691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80" dirty="0">
                <a:solidFill>
                  <a:schemeClr val="tx2"/>
                </a:solidFill>
                <a:latin typeface="+mj-lt"/>
              </a:rPr>
              <a:t>115,677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17DF237-CE89-D995-C872-02D7D209FDF9}"/>
              </a:ext>
            </a:extLst>
          </p:cNvPr>
          <p:cNvSpPr txBox="1"/>
          <p:nvPr userDrawn="1"/>
        </p:nvSpPr>
        <p:spPr>
          <a:xfrm>
            <a:off x="8727280" y="502852"/>
            <a:ext cx="5771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Number of current NC students </a:t>
            </a:r>
            <a:br>
              <a:rPr lang="en-US" sz="2400" dirty="0"/>
            </a:br>
            <a:r>
              <a:rPr lang="en-US" sz="2400" dirty="0"/>
              <a:t>who pay for college through </a:t>
            </a:r>
            <a:br>
              <a:rPr lang="en-US" sz="2400" dirty="0"/>
            </a:br>
            <a:r>
              <a:rPr lang="en-US" sz="2400" dirty="0"/>
              <a:t>state-funded grants and scholarships.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ECAA08-9126-8EC1-0C9F-3A9CDE08A254}"/>
              </a:ext>
            </a:extLst>
          </p:cNvPr>
          <p:cNvSpPr txBox="1"/>
          <p:nvPr userDrawn="1"/>
        </p:nvSpPr>
        <p:spPr>
          <a:xfrm>
            <a:off x="5748279" y="2316629"/>
            <a:ext cx="279691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80" dirty="0">
                <a:solidFill>
                  <a:schemeClr val="tx2"/>
                </a:solidFill>
                <a:latin typeface="+mj-lt"/>
              </a:rPr>
              <a:t>$271M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5EF899C-1D08-2EC2-2906-0FF05EA9A253}"/>
              </a:ext>
            </a:extLst>
          </p:cNvPr>
          <p:cNvSpPr txBox="1"/>
          <p:nvPr userDrawn="1"/>
        </p:nvSpPr>
        <p:spPr>
          <a:xfrm>
            <a:off x="8781326" y="2158681"/>
            <a:ext cx="5391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State-funded grants and scholarships for students to pursue higher education.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7E88430-3B83-B79C-2350-A699546D0A7B}"/>
              </a:ext>
            </a:extLst>
          </p:cNvPr>
          <p:cNvSpPr txBox="1"/>
          <p:nvPr userDrawn="1"/>
        </p:nvSpPr>
        <p:spPr>
          <a:xfrm>
            <a:off x="5820741" y="4003898"/>
            <a:ext cx="279691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80" dirty="0">
                <a:solidFill>
                  <a:schemeClr val="tx2"/>
                </a:solidFill>
                <a:latin typeface="+mj-lt"/>
              </a:rPr>
              <a:t>$23.9M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415FA9-4846-0237-5BEF-07C65178CEBB}"/>
              </a:ext>
            </a:extLst>
          </p:cNvPr>
          <p:cNvSpPr txBox="1"/>
          <p:nvPr userDrawn="1"/>
        </p:nvSpPr>
        <p:spPr>
          <a:xfrm>
            <a:off x="8805585" y="3887512"/>
            <a:ext cx="5391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Funding to support forgivable loans for career-specific college and university programs.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6A44C2-343C-1FC1-F7D8-286076665F74}"/>
              </a:ext>
            </a:extLst>
          </p:cNvPr>
          <p:cNvSpPr txBox="1"/>
          <p:nvPr userDrawn="1"/>
        </p:nvSpPr>
        <p:spPr>
          <a:xfrm>
            <a:off x="5820741" y="5600602"/>
            <a:ext cx="279691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80" dirty="0">
                <a:solidFill>
                  <a:schemeClr val="tx2"/>
                </a:solidFill>
                <a:latin typeface="+mj-lt"/>
              </a:rPr>
              <a:t>$2.9B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7F2FF55-1002-F23E-1225-BBA1971F6FE9}"/>
              </a:ext>
            </a:extLst>
          </p:cNvPr>
          <p:cNvSpPr txBox="1"/>
          <p:nvPr userDrawn="1"/>
        </p:nvSpPr>
        <p:spPr>
          <a:xfrm>
            <a:off x="8805585" y="5452867"/>
            <a:ext cx="5391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Participants in the NC 529 Plan have saved nearly $3B for 144,000 beneficiaries’ education.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53FF4F5-A11E-9241-0889-F18BF24DAD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64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09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ck of white books&#10;&#10;Description automatically generated with medium confidence">
            <a:extLst>
              <a:ext uri="{FF2B5EF4-FFF2-40B4-BE49-F238E27FC236}">
                <a16:creationId xmlns:a16="http://schemas.microsoft.com/office/drawing/2014/main" id="{AA5B1EFE-6E74-998A-90FF-5F3E96F200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39" y="0"/>
            <a:ext cx="5628799" cy="822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1D9112-FD2A-0148-5469-1138BC14B0B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211999-DC6C-3E4E-783B-B0595A0F0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136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205720-3E50-807C-3D26-0F35CCD2257C}"/>
              </a:ext>
            </a:extLst>
          </p:cNvPr>
          <p:cNvSpPr/>
          <p:nvPr userDrawn="1"/>
        </p:nvSpPr>
        <p:spPr>
          <a:xfrm>
            <a:off x="527936" y="2536166"/>
            <a:ext cx="4823892" cy="27145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290FE4-4D23-C489-F3D7-FFB10DA4E705}"/>
              </a:ext>
            </a:extLst>
          </p:cNvPr>
          <p:cNvSpPr txBox="1"/>
          <p:nvPr userDrawn="1"/>
        </p:nvSpPr>
        <p:spPr>
          <a:xfrm>
            <a:off x="667685" y="2536165"/>
            <a:ext cx="4544395" cy="269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80" i="0" dirty="0">
                <a:solidFill>
                  <a:schemeClr val="bg1"/>
                </a:solidFill>
                <a:latin typeface="+mj-lt"/>
              </a:rPr>
              <a:t>State-funded financial aid program was </a:t>
            </a:r>
            <a:r>
              <a:rPr lang="en-US" sz="2880" i="1" dirty="0">
                <a:solidFill>
                  <a:schemeClr val="bg1"/>
                </a:solidFill>
                <a:latin typeface="+mj-lt"/>
              </a:rPr>
              <a:t>too difficult, unpredictable, and confusing.</a:t>
            </a:r>
            <a:endParaRPr lang="en-US" sz="2880" i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688B93-40A5-3C75-6779-4E5055ACC7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482" y="548640"/>
            <a:ext cx="7889719" cy="652157"/>
          </a:xfrm>
        </p:spPr>
        <p:txBody>
          <a:bodyPr anchor="b"/>
          <a:lstStyle>
            <a:lvl1pPr>
              <a:defRPr sz="3840">
                <a:solidFill>
                  <a:schemeClr val="bg2"/>
                </a:solidFill>
              </a:defRPr>
            </a:lvl1pPr>
          </a:lstStyle>
          <a:p>
            <a:r>
              <a:rPr lang="en-US"/>
              <a:t>State-Funded Financial Aid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4840B39-3CCB-C4BF-E35B-C54DC81CE8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83482" y="1563107"/>
            <a:ext cx="7889719" cy="5614250"/>
          </a:xfrm>
        </p:spPr>
        <p:txBody>
          <a:bodyPr>
            <a:normAutofit/>
          </a:bodyPr>
          <a:lstStyle>
            <a:lvl1pPr marL="411480" indent="-411480">
              <a:buFont typeface="Wingdings" panose="05000000000000000000" pitchFamily="2" charset="2"/>
              <a:buChar char="§"/>
              <a:defRPr sz="288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Difficult for students to understand how much aid they qualified for.</a:t>
            </a:r>
          </a:p>
          <a:p>
            <a:pPr lvl="0"/>
            <a:r>
              <a:rPr lang="en-US"/>
              <a:t>Different eligibility requirements for each grant and scholarship</a:t>
            </a:r>
          </a:p>
          <a:p>
            <a:pPr lvl="0"/>
            <a:r>
              <a:rPr lang="en-US"/>
              <a:t>No standard calculation to determine aid</a:t>
            </a:r>
          </a:p>
          <a:p>
            <a:pPr lvl="0"/>
            <a:r>
              <a:rPr lang="en-US"/>
              <a:t>Different funding sources</a:t>
            </a:r>
          </a:p>
          <a:p>
            <a:pPr lvl="0"/>
            <a:r>
              <a:rPr lang="en-US"/>
              <a:t>Served slightly different but overlapping populations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B574C97-199D-D616-DC5B-472DC805F8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58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09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ck of white books&#10;&#10;Description automatically generated with medium confidence">
            <a:extLst>
              <a:ext uri="{FF2B5EF4-FFF2-40B4-BE49-F238E27FC236}">
                <a16:creationId xmlns:a16="http://schemas.microsoft.com/office/drawing/2014/main" id="{AA5B1EFE-6E74-998A-90FF-5F3E96F200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39" y="0"/>
            <a:ext cx="5628799" cy="822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1D9112-FD2A-0148-5469-1138BC14B0B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211999-DC6C-3E4E-783B-B0595A0F0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136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205720-3E50-807C-3D26-0F35CCD2257C}"/>
              </a:ext>
            </a:extLst>
          </p:cNvPr>
          <p:cNvSpPr/>
          <p:nvPr userDrawn="1"/>
        </p:nvSpPr>
        <p:spPr>
          <a:xfrm>
            <a:off x="457199" y="1200797"/>
            <a:ext cx="5063920" cy="4782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688B93-40A5-3C75-6779-4E5055ACC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482" y="548640"/>
            <a:ext cx="7889719" cy="652157"/>
          </a:xfrm>
        </p:spPr>
        <p:txBody>
          <a:bodyPr anchor="b"/>
          <a:lstStyle>
            <a:lvl1pPr>
              <a:defRPr sz="384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4840B39-3CCB-C4BF-E35B-C54DC81CE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3482" y="1563107"/>
            <a:ext cx="7889719" cy="561425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88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BA38A7-C60F-BEDD-D3AD-9CFF0617BD49}"/>
              </a:ext>
            </a:extLst>
          </p:cNvPr>
          <p:cNvSpPr txBox="1"/>
          <p:nvPr userDrawn="1"/>
        </p:nvSpPr>
        <p:spPr>
          <a:xfrm>
            <a:off x="553708" y="1200797"/>
            <a:ext cx="4823892" cy="5277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80" b="0" i="0" dirty="0">
                <a:solidFill>
                  <a:schemeClr val="bg1"/>
                </a:solidFill>
                <a:latin typeface="+mj-lt"/>
              </a:rPr>
              <a:t>Consolidation creates a single need-based grant program that allows students and families to learn about eligibility and opportunities earlier in the process.</a:t>
            </a:r>
          </a:p>
          <a:p>
            <a:endParaRPr lang="en-US" sz="3456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BB61B37-CD08-231E-0DFE-C4B7D71524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28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09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91D9112-FD2A-0148-5469-1138BC14B0B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211999-DC6C-3E4E-783B-B0595A0F0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136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688B93-40A5-3C75-6779-4E5055ACC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482" y="548640"/>
            <a:ext cx="7889719" cy="652157"/>
          </a:xfrm>
        </p:spPr>
        <p:txBody>
          <a:bodyPr anchor="b"/>
          <a:lstStyle>
            <a:lvl1pPr>
              <a:defRPr sz="384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4840B39-3CCB-C4BF-E35B-C54DC81CE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3482" y="1563107"/>
            <a:ext cx="7889719" cy="561425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88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BB61B37-CD08-231E-0DFE-C4B7D71524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D4B634A-8882-7807-24F1-20FE1733DD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029449" y="1953159"/>
            <a:ext cx="6595110" cy="54591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Over </a:t>
            </a:r>
            <a:r>
              <a:rPr lang="en-US" b="1"/>
              <a:t>$47M</a:t>
            </a:r>
            <a:r>
              <a:rPr lang="en-US"/>
              <a:t> in Longleaf Commitment Grants for community college students</a:t>
            </a:r>
          </a:p>
          <a:p>
            <a:r>
              <a:rPr lang="en-US"/>
              <a:t>Over </a:t>
            </a:r>
            <a:r>
              <a:rPr lang="en-US" b="1"/>
              <a:t>$38M </a:t>
            </a:r>
            <a:r>
              <a:rPr lang="en-US"/>
              <a:t>in aid to NC private colleges and universities</a:t>
            </a:r>
          </a:p>
          <a:p>
            <a:r>
              <a:rPr lang="en-US"/>
              <a:t>Over </a:t>
            </a:r>
            <a:r>
              <a:rPr lang="en-US" b="1"/>
              <a:t>$6M </a:t>
            </a:r>
            <a:r>
              <a:rPr lang="en-US"/>
              <a:t>in grants and aid to K12 students</a:t>
            </a:r>
          </a:p>
          <a:p>
            <a:pPr marL="0" indent="0">
              <a:buNone/>
            </a:pPr>
            <a:r>
              <a:rPr lang="en-US" b="1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D3DA5-DB81-660D-5566-49EA53FF7185}"/>
              </a:ext>
            </a:extLst>
          </p:cNvPr>
          <p:cNvSpPr txBox="1"/>
          <p:nvPr userDrawn="1"/>
        </p:nvSpPr>
        <p:spPr>
          <a:xfrm>
            <a:off x="720091" y="2551765"/>
            <a:ext cx="4514849" cy="313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60" dirty="0">
                <a:solidFill>
                  <a:schemeClr val="tx2"/>
                </a:solidFill>
                <a:latin typeface="+mj-lt"/>
              </a:rPr>
              <a:t>SEAA has administered over </a:t>
            </a:r>
            <a:r>
              <a:rPr lang="en-US" sz="3360" b="1" dirty="0">
                <a:solidFill>
                  <a:schemeClr val="tx2"/>
                </a:solidFill>
                <a:latin typeface="+mj-lt"/>
              </a:rPr>
              <a:t>$90 million</a:t>
            </a:r>
            <a:r>
              <a:rPr lang="en-US" sz="3360" dirty="0">
                <a:solidFill>
                  <a:schemeClr val="tx2"/>
                </a:solidFill>
                <a:latin typeface="+mj-lt"/>
              </a:rPr>
              <a:t> in federal Covid-19 relief funds.</a:t>
            </a:r>
          </a:p>
        </p:txBody>
      </p:sp>
      <p:pic>
        <p:nvPicPr>
          <p:cNvPr id="17" name="Picture 16" descr="A close up of a book&#10;&#10;Description automatically generated with low confidence">
            <a:extLst>
              <a:ext uri="{FF2B5EF4-FFF2-40B4-BE49-F238E27FC236}">
                <a16:creationId xmlns:a16="http://schemas.microsoft.com/office/drawing/2014/main" id="{18673DD4-6A12-2F91-784A-945D5D1E72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7170" y="-1"/>
            <a:ext cx="5349240" cy="8229600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99490F4-25C6-2569-1933-75FA19B0E2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05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09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A4112B-0694-D6DD-D093-076F1950A428}"/>
              </a:ext>
            </a:extLst>
          </p:cNvPr>
          <p:cNvSpPr/>
          <p:nvPr userDrawn="1"/>
        </p:nvSpPr>
        <p:spPr>
          <a:xfrm>
            <a:off x="1" y="-1"/>
            <a:ext cx="5703570" cy="8229600"/>
          </a:xfrm>
          <a:prstGeom prst="rect">
            <a:avLst/>
          </a:prstGeom>
          <a:solidFill>
            <a:srgbClr val="0436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C7177D-95FC-B3BF-772F-A63C88CF46E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D4E37B-C9BF-1A98-79B9-C8C74A6A5BCE}"/>
              </a:ext>
            </a:extLst>
          </p:cNvPr>
          <p:cNvSpPr txBox="1"/>
          <p:nvPr userDrawn="1"/>
        </p:nvSpPr>
        <p:spPr>
          <a:xfrm>
            <a:off x="90351" y="884771"/>
            <a:ext cx="5486401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  <a:t>State of </a:t>
            </a:r>
            <a:b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  <a:t>North Carolina</a:t>
            </a:r>
            <a:br>
              <a:rPr lang="en-US" sz="432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endParaRPr lang="en-US" sz="4320" dirty="0">
              <a:solidFill>
                <a:schemeClr val="accent6"/>
              </a:solidFill>
              <a:latin typeface="Sofia Pro" panose="000005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55A64-BF8B-6597-CC92-D6B47B8628E2}"/>
              </a:ext>
            </a:extLst>
          </p:cNvPr>
          <p:cNvSpPr txBox="1"/>
          <p:nvPr userDrawn="1"/>
        </p:nvSpPr>
        <p:spPr>
          <a:xfrm>
            <a:off x="217170" y="3283803"/>
            <a:ext cx="5486400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  <a:t>Home to 135 Institutions </a:t>
            </a:r>
            <a:b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  <a:t>of Higher Education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F09339-7AA2-D849-B42D-65B031C59462}"/>
              </a:ext>
            </a:extLst>
          </p:cNvPr>
          <p:cNvCxnSpPr>
            <a:cxnSpLocks/>
          </p:cNvCxnSpPr>
          <p:nvPr userDrawn="1"/>
        </p:nvCxnSpPr>
        <p:spPr>
          <a:xfrm>
            <a:off x="797512" y="2587238"/>
            <a:ext cx="446115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A9DCF7-7E5D-76DD-B7A4-4F4C8AD97F4B}"/>
              </a:ext>
            </a:extLst>
          </p:cNvPr>
          <p:cNvGrpSpPr/>
          <p:nvPr userDrawn="1"/>
        </p:nvGrpSpPr>
        <p:grpSpPr>
          <a:xfrm>
            <a:off x="6283912" y="-87406"/>
            <a:ext cx="7656805" cy="8229600"/>
            <a:chOff x="5811329" y="0"/>
            <a:chExt cx="6380671" cy="6858000"/>
          </a:xfrm>
        </p:grpSpPr>
        <p:pic>
          <p:nvPicPr>
            <p:cNvPr id="4" name="Picture 3" descr="A group of people posing for a photo&#10;&#10;Description automatically generated with low confidence">
              <a:extLst>
                <a:ext uri="{FF2B5EF4-FFF2-40B4-BE49-F238E27FC236}">
                  <a16:creationId xmlns:a16="http://schemas.microsoft.com/office/drawing/2014/main" id="{53F43931-C5DC-65F3-D2A6-8F0DE3272A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11329" y="0"/>
              <a:ext cx="1961601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5B1B4D-D183-F0AF-E3A7-EDA9AE18C217}"/>
                </a:ext>
              </a:extLst>
            </p:cNvPr>
            <p:cNvSpPr txBox="1"/>
            <p:nvPr userDrawn="1"/>
          </p:nvSpPr>
          <p:spPr>
            <a:xfrm>
              <a:off x="8953054" y="1092379"/>
              <a:ext cx="2458528" cy="1849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North Carolina Community Colleges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F28653-662A-0863-A693-EC45AFD4EEE6}"/>
                </a:ext>
              </a:extLst>
            </p:cNvPr>
            <p:cNvSpPr txBox="1"/>
            <p:nvPr userDrawn="1"/>
          </p:nvSpPr>
          <p:spPr>
            <a:xfrm>
              <a:off x="7604504" y="853800"/>
              <a:ext cx="1461859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58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27C83F-7E9D-440A-6102-7FFDB35FE5FA}"/>
                </a:ext>
              </a:extLst>
            </p:cNvPr>
            <p:cNvSpPr txBox="1"/>
            <p:nvPr userDrawn="1"/>
          </p:nvSpPr>
          <p:spPr>
            <a:xfrm>
              <a:off x="8962846" y="3269626"/>
              <a:ext cx="3229154" cy="14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University of North Carolina Public Universities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699C1F-19CA-EA4A-3993-557B9E4D68B6}"/>
                </a:ext>
              </a:extLst>
            </p:cNvPr>
            <p:cNvSpPr txBox="1"/>
            <p:nvPr userDrawn="1"/>
          </p:nvSpPr>
          <p:spPr>
            <a:xfrm>
              <a:off x="7604505" y="3028889"/>
              <a:ext cx="146185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17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129031-F44F-68B0-E4F0-D4F8BA526B62}"/>
                </a:ext>
              </a:extLst>
            </p:cNvPr>
            <p:cNvSpPr txBox="1"/>
            <p:nvPr userDrawn="1"/>
          </p:nvSpPr>
          <p:spPr>
            <a:xfrm>
              <a:off x="8936966" y="5444715"/>
              <a:ext cx="3229154" cy="14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Public and Private 4-Year Colleges and Universities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366CDC-FAAD-3B82-E263-6A31689F2BA9}"/>
                </a:ext>
              </a:extLst>
            </p:cNvPr>
            <p:cNvSpPr txBox="1"/>
            <p:nvPr userDrawn="1"/>
          </p:nvSpPr>
          <p:spPr>
            <a:xfrm>
              <a:off x="7578625" y="5203978"/>
              <a:ext cx="146185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60</a:t>
              </a:r>
            </a:p>
          </p:txBody>
        </p:sp>
      </p:grp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E850D9E-65F2-B5F4-697F-6ED20728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588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41D95E0-42BF-FF05-4687-11BA07CD4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0326BE-2736-9BD1-AD51-F1617B49FF22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22651A-D196-7845-5BB3-31CB54FB2D61}"/>
              </a:ext>
            </a:extLst>
          </p:cNvPr>
          <p:cNvSpPr/>
          <p:nvPr userDrawn="1"/>
        </p:nvSpPr>
        <p:spPr>
          <a:xfrm>
            <a:off x="1660749" y="1374071"/>
            <a:ext cx="11289133" cy="56247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5E666C-6058-8819-9C4E-46146628BA01}"/>
              </a:ext>
            </a:extLst>
          </p:cNvPr>
          <p:cNvSpPr txBox="1"/>
          <p:nvPr userDrawn="1"/>
        </p:nvSpPr>
        <p:spPr>
          <a:xfrm>
            <a:off x="1640979" y="2033081"/>
            <a:ext cx="11308903" cy="3715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20" dirty="0">
                <a:solidFill>
                  <a:schemeClr val="bg1"/>
                </a:solidFill>
                <a:latin typeface="Nunito" pitchFamily="2" charset="0"/>
              </a:rPr>
              <a:t>RESEARCH</a:t>
            </a:r>
          </a:p>
          <a:p>
            <a:pPr algn="ctr"/>
            <a:endParaRPr lang="en-US" sz="3360" dirty="0">
              <a:solidFill>
                <a:schemeClr val="bg1"/>
              </a:solidFill>
              <a:latin typeface="Nunito" pitchFamily="2" charset="0"/>
            </a:endParaRPr>
          </a:p>
          <a:p>
            <a:pPr algn="ctr">
              <a:lnSpc>
                <a:spcPct val="150000"/>
              </a:lnSpc>
              <a:spcAft>
                <a:spcPts val="720"/>
              </a:spcAft>
            </a:pPr>
            <a:r>
              <a:rPr lang="en-US" sz="3360" dirty="0">
                <a:solidFill>
                  <a:schemeClr val="bg1"/>
                </a:solidFill>
                <a:latin typeface="Nunito" pitchFamily="2" charset="0"/>
              </a:rPr>
              <a:t>Transition from Expected Family Contribution (EFC)</a:t>
            </a:r>
          </a:p>
          <a:p>
            <a:pPr algn="ctr">
              <a:lnSpc>
                <a:spcPct val="150000"/>
              </a:lnSpc>
              <a:spcAft>
                <a:spcPts val="720"/>
              </a:spcAft>
            </a:pPr>
            <a:r>
              <a:rPr lang="en-US" sz="3360" dirty="0">
                <a:solidFill>
                  <a:schemeClr val="bg1"/>
                </a:solidFill>
                <a:latin typeface="Nunito" pitchFamily="2" charset="0"/>
              </a:rPr>
              <a:t>To</a:t>
            </a:r>
          </a:p>
          <a:p>
            <a:pPr algn="ctr">
              <a:lnSpc>
                <a:spcPct val="150000"/>
              </a:lnSpc>
              <a:spcAft>
                <a:spcPts val="720"/>
              </a:spcAft>
            </a:pPr>
            <a:r>
              <a:rPr lang="en-US" sz="3360" dirty="0">
                <a:solidFill>
                  <a:schemeClr val="bg1"/>
                </a:solidFill>
                <a:latin typeface="Nunito" pitchFamily="2" charset="0"/>
              </a:rPr>
              <a:t>Student Aid Index(SAI)</a:t>
            </a:r>
            <a:endParaRPr lang="en-US" sz="4320" dirty="0">
              <a:solidFill>
                <a:schemeClr val="bg1"/>
              </a:solidFill>
              <a:latin typeface="Nunito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B7547-E15D-5A11-A924-81D780EB8053}"/>
              </a:ext>
            </a:extLst>
          </p:cNvPr>
          <p:cNvCxnSpPr/>
          <p:nvPr userDrawn="1"/>
        </p:nvCxnSpPr>
        <p:spPr>
          <a:xfrm>
            <a:off x="3635434" y="2937164"/>
            <a:ext cx="7614458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672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A4112B-0694-D6DD-D093-076F1950A428}"/>
              </a:ext>
            </a:extLst>
          </p:cNvPr>
          <p:cNvSpPr/>
          <p:nvPr userDrawn="1"/>
        </p:nvSpPr>
        <p:spPr>
          <a:xfrm>
            <a:off x="1" y="-1"/>
            <a:ext cx="5703570" cy="8229600"/>
          </a:xfrm>
          <a:prstGeom prst="rect">
            <a:avLst/>
          </a:prstGeom>
          <a:solidFill>
            <a:srgbClr val="0436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C7177D-95FC-B3BF-772F-A63C88CF46E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D4E37B-C9BF-1A98-79B9-C8C74A6A5BCE}"/>
              </a:ext>
            </a:extLst>
          </p:cNvPr>
          <p:cNvSpPr txBox="1"/>
          <p:nvPr userDrawn="1"/>
        </p:nvSpPr>
        <p:spPr>
          <a:xfrm>
            <a:off x="90351" y="884771"/>
            <a:ext cx="5486401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  <a:t>State of </a:t>
            </a:r>
            <a:b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  <a:t>North Carolina</a:t>
            </a:r>
            <a:br>
              <a:rPr lang="en-US" sz="432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endParaRPr lang="en-US" sz="4320" dirty="0">
              <a:solidFill>
                <a:schemeClr val="accent6"/>
              </a:solidFill>
              <a:latin typeface="Sofia Pro" panose="000005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55A64-BF8B-6597-CC92-D6B47B8628E2}"/>
              </a:ext>
            </a:extLst>
          </p:cNvPr>
          <p:cNvSpPr txBox="1"/>
          <p:nvPr userDrawn="1"/>
        </p:nvSpPr>
        <p:spPr>
          <a:xfrm>
            <a:off x="217170" y="3283803"/>
            <a:ext cx="5486400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  <a:t>Home to 135 Institutions </a:t>
            </a:r>
            <a:b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  <a:t>of Higher Education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F09339-7AA2-D849-B42D-65B031C59462}"/>
              </a:ext>
            </a:extLst>
          </p:cNvPr>
          <p:cNvCxnSpPr>
            <a:cxnSpLocks/>
          </p:cNvCxnSpPr>
          <p:nvPr userDrawn="1"/>
        </p:nvCxnSpPr>
        <p:spPr>
          <a:xfrm>
            <a:off x="797512" y="2587238"/>
            <a:ext cx="446115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A9DCF7-7E5D-76DD-B7A4-4F4C8AD97F4B}"/>
              </a:ext>
            </a:extLst>
          </p:cNvPr>
          <p:cNvGrpSpPr/>
          <p:nvPr userDrawn="1"/>
        </p:nvGrpSpPr>
        <p:grpSpPr>
          <a:xfrm>
            <a:off x="6283912" y="-87406"/>
            <a:ext cx="7656805" cy="8229600"/>
            <a:chOff x="5811329" y="0"/>
            <a:chExt cx="6380671" cy="6858000"/>
          </a:xfrm>
        </p:grpSpPr>
        <p:pic>
          <p:nvPicPr>
            <p:cNvPr id="4" name="Picture 3" descr="A group of people posing for a photo&#10;&#10;Description automatically generated with low confidence">
              <a:extLst>
                <a:ext uri="{FF2B5EF4-FFF2-40B4-BE49-F238E27FC236}">
                  <a16:creationId xmlns:a16="http://schemas.microsoft.com/office/drawing/2014/main" id="{53F43931-C5DC-65F3-D2A6-8F0DE3272A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11329" y="0"/>
              <a:ext cx="1961601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5B1B4D-D183-F0AF-E3A7-EDA9AE18C217}"/>
                </a:ext>
              </a:extLst>
            </p:cNvPr>
            <p:cNvSpPr txBox="1"/>
            <p:nvPr userDrawn="1"/>
          </p:nvSpPr>
          <p:spPr>
            <a:xfrm>
              <a:off x="8953054" y="1092379"/>
              <a:ext cx="2458528" cy="1849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North Carolina Community Colleges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F28653-662A-0863-A693-EC45AFD4EEE6}"/>
                </a:ext>
              </a:extLst>
            </p:cNvPr>
            <p:cNvSpPr txBox="1"/>
            <p:nvPr userDrawn="1"/>
          </p:nvSpPr>
          <p:spPr>
            <a:xfrm>
              <a:off x="7604504" y="853800"/>
              <a:ext cx="1461859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58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27C83F-7E9D-440A-6102-7FFDB35FE5FA}"/>
                </a:ext>
              </a:extLst>
            </p:cNvPr>
            <p:cNvSpPr txBox="1"/>
            <p:nvPr userDrawn="1"/>
          </p:nvSpPr>
          <p:spPr>
            <a:xfrm>
              <a:off x="8962846" y="3269626"/>
              <a:ext cx="3229154" cy="14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University of North Carolina Public Universities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699C1F-19CA-EA4A-3993-557B9E4D68B6}"/>
                </a:ext>
              </a:extLst>
            </p:cNvPr>
            <p:cNvSpPr txBox="1"/>
            <p:nvPr userDrawn="1"/>
          </p:nvSpPr>
          <p:spPr>
            <a:xfrm>
              <a:off x="7604505" y="3028889"/>
              <a:ext cx="146185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17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129031-F44F-68B0-E4F0-D4F8BA526B62}"/>
                </a:ext>
              </a:extLst>
            </p:cNvPr>
            <p:cNvSpPr txBox="1"/>
            <p:nvPr userDrawn="1"/>
          </p:nvSpPr>
          <p:spPr>
            <a:xfrm>
              <a:off x="8936966" y="5444715"/>
              <a:ext cx="3229154" cy="14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Public and Private 4-Year Colleges and Universities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366CDC-FAAD-3B82-E263-6A31689F2BA9}"/>
                </a:ext>
              </a:extLst>
            </p:cNvPr>
            <p:cNvSpPr txBox="1"/>
            <p:nvPr userDrawn="1"/>
          </p:nvSpPr>
          <p:spPr>
            <a:xfrm>
              <a:off x="7578625" y="5203978"/>
              <a:ext cx="146185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60</a:t>
              </a:r>
            </a:p>
          </p:txBody>
        </p:sp>
      </p:grp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E850D9E-65F2-B5F4-697F-6ED20728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588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41D95E0-42BF-FF05-4687-11BA07CD4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0326BE-2736-9BD1-AD51-F1617B49FF22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22651A-D196-7845-5BB3-31CB54FB2D61}"/>
              </a:ext>
            </a:extLst>
          </p:cNvPr>
          <p:cNvSpPr/>
          <p:nvPr userDrawn="1"/>
        </p:nvSpPr>
        <p:spPr>
          <a:xfrm>
            <a:off x="1660749" y="1374071"/>
            <a:ext cx="11289133" cy="56247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5E666C-6058-8819-9C4E-46146628BA01}"/>
              </a:ext>
            </a:extLst>
          </p:cNvPr>
          <p:cNvSpPr txBox="1"/>
          <p:nvPr userDrawn="1"/>
        </p:nvSpPr>
        <p:spPr>
          <a:xfrm>
            <a:off x="1640979" y="2033081"/>
            <a:ext cx="113089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20" dirty="0">
                <a:solidFill>
                  <a:schemeClr val="bg1"/>
                </a:solidFill>
                <a:latin typeface="Nunito" pitchFamily="2" charset="0"/>
              </a:rPr>
              <a:t>RESEARCH</a:t>
            </a:r>
          </a:p>
          <a:p>
            <a:pPr algn="ctr"/>
            <a:endParaRPr lang="en-US" sz="3360" dirty="0">
              <a:solidFill>
                <a:schemeClr val="bg1"/>
              </a:solidFill>
              <a:latin typeface="Nunito" pitchFamily="2" charset="0"/>
            </a:endParaRPr>
          </a:p>
          <a:p>
            <a:pPr algn="ctr"/>
            <a:r>
              <a:rPr lang="en-US" sz="3360" dirty="0">
                <a:solidFill>
                  <a:schemeClr val="bg1"/>
                </a:solidFill>
                <a:latin typeface="Nunito" pitchFamily="2" charset="0"/>
              </a:rPr>
              <a:t>How best to increase awareness </a:t>
            </a:r>
          </a:p>
          <a:p>
            <a:pPr algn="ctr"/>
            <a:r>
              <a:rPr lang="en-US" sz="3360" dirty="0">
                <a:solidFill>
                  <a:schemeClr val="bg1"/>
                </a:solidFill>
                <a:latin typeface="Nunito" pitchFamily="2" charset="0"/>
              </a:rPr>
              <a:t>of the new NC Scholarship?</a:t>
            </a:r>
            <a:endParaRPr lang="en-US" sz="4320" dirty="0">
              <a:solidFill>
                <a:schemeClr val="bg1"/>
              </a:solidFill>
              <a:latin typeface="Nunito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B7547-E15D-5A11-A924-81D780EB8053}"/>
              </a:ext>
            </a:extLst>
          </p:cNvPr>
          <p:cNvCxnSpPr/>
          <p:nvPr userDrawn="1"/>
        </p:nvCxnSpPr>
        <p:spPr>
          <a:xfrm>
            <a:off x="3635434" y="2937164"/>
            <a:ext cx="7614458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507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A4112B-0694-D6DD-D093-076F1950A428}"/>
              </a:ext>
            </a:extLst>
          </p:cNvPr>
          <p:cNvSpPr/>
          <p:nvPr userDrawn="1"/>
        </p:nvSpPr>
        <p:spPr>
          <a:xfrm>
            <a:off x="1" y="-1"/>
            <a:ext cx="5703570" cy="8229600"/>
          </a:xfrm>
          <a:prstGeom prst="rect">
            <a:avLst/>
          </a:prstGeom>
          <a:solidFill>
            <a:srgbClr val="0436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C7177D-95FC-B3BF-772F-A63C88CF46E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D4E37B-C9BF-1A98-79B9-C8C74A6A5BCE}"/>
              </a:ext>
            </a:extLst>
          </p:cNvPr>
          <p:cNvSpPr txBox="1"/>
          <p:nvPr userDrawn="1"/>
        </p:nvSpPr>
        <p:spPr>
          <a:xfrm>
            <a:off x="90351" y="884771"/>
            <a:ext cx="5486401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  <a:t>State of </a:t>
            </a:r>
            <a:b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  <a:t>North Carolina</a:t>
            </a:r>
            <a:br>
              <a:rPr lang="en-US" sz="432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endParaRPr lang="en-US" sz="4320" dirty="0">
              <a:solidFill>
                <a:schemeClr val="accent6"/>
              </a:solidFill>
              <a:latin typeface="Sofia Pro" panose="000005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55A64-BF8B-6597-CC92-D6B47B8628E2}"/>
              </a:ext>
            </a:extLst>
          </p:cNvPr>
          <p:cNvSpPr txBox="1"/>
          <p:nvPr userDrawn="1"/>
        </p:nvSpPr>
        <p:spPr>
          <a:xfrm>
            <a:off x="217170" y="3283803"/>
            <a:ext cx="5486400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  <a:t>Home to 135 Institutions </a:t>
            </a:r>
            <a:b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  <a:t>of Higher Education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F09339-7AA2-D849-B42D-65B031C59462}"/>
              </a:ext>
            </a:extLst>
          </p:cNvPr>
          <p:cNvCxnSpPr>
            <a:cxnSpLocks/>
          </p:cNvCxnSpPr>
          <p:nvPr userDrawn="1"/>
        </p:nvCxnSpPr>
        <p:spPr>
          <a:xfrm>
            <a:off x="797512" y="2587238"/>
            <a:ext cx="446115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A9DCF7-7E5D-76DD-B7A4-4F4C8AD97F4B}"/>
              </a:ext>
            </a:extLst>
          </p:cNvPr>
          <p:cNvGrpSpPr/>
          <p:nvPr userDrawn="1"/>
        </p:nvGrpSpPr>
        <p:grpSpPr>
          <a:xfrm>
            <a:off x="6283912" y="-87406"/>
            <a:ext cx="7656805" cy="8229600"/>
            <a:chOff x="5811329" y="0"/>
            <a:chExt cx="6380671" cy="6858000"/>
          </a:xfrm>
        </p:grpSpPr>
        <p:pic>
          <p:nvPicPr>
            <p:cNvPr id="4" name="Picture 3" descr="A group of people posing for a photo&#10;&#10;Description automatically generated with low confidence">
              <a:extLst>
                <a:ext uri="{FF2B5EF4-FFF2-40B4-BE49-F238E27FC236}">
                  <a16:creationId xmlns:a16="http://schemas.microsoft.com/office/drawing/2014/main" id="{53F43931-C5DC-65F3-D2A6-8F0DE3272A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11329" y="0"/>
              <a:ext cx="1961601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5B1B4D-D183-F0AF-E3A7-EDA9AE18C217}"/>
                </a:ext>
              </a:extLst>
            </p:cNvPr>
            <p:cNvSpPr txBox="1"/>
            <p:nvPr userDrawn="1"/>
          </p:nvSpPr>
          <p:spPr>
            <a:xfrm>
              <a:off x="8953054" y="1092379"/>
              <a:ext cx="2458528" cy="1849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North Carolina Community Colleges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F28653-662A-0863-A693-EC45AFD4EEE6}"/>
                </a:ext>
              </a:extLst>
            </p:cNvPr>
            <p:cNvSpPr txBox="1"/>
            <p:nvPr userDrawn="1"/>
          </p:nvSpPr>
          <p:spPr>
            <a:xfrm>
              <a:off x="7604504" y="853800"/>
              <a:ext cx="1461859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58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27C83F-7E9D-440A-6102-7FFDB35FE5FA}"/>
                </a:ext>
              </a:extLst>
            </p:cNvPr>
            <p:cNvSpPr txBox="1"/>
            <p:nvPr userDrawn="1"/>
          </p:nvSpPr>
          <p:spPr>
            <a:xfrm>
              <a:off x="8962846" y="3269626"/>
              <a:ext cx="3229154" cy="14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University of North Carolina Public Universities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699C1F-19CA-EA4A-3993-557B9E4D68B6}"/>
                </a:ext>
              </a:extLst>
            </p:cNvPr>
            <p:cNvSpPr txBox="1"/>
            <p:nvPr userDrawn="1"/>
          </p:nvSpPr>
          <p:spPr>
            <a:xfrm>
              <a:off x="7604505" y="3028889"/>
              <a:ext cx="146185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17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129031-F44F-68B0-E4F0-D4F8BA526B62}"/>
                </a:ext>
              </a:extLst>
            </p:cNvPr>
            <p:cNvSpPr txBox="1"/>
            <p:nvPr userDrawn="1"/>
          </p:nvSpPr>
          <p:spPr>
            <a:xfrm>
              <a:off x="8936966" y="5444715"/>
              <a:ext cx="3229154" cy="14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Public and Private 4-Year Colleges and Universities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366CDC-FAAD-3B82-E263-6A31689F2BA9}"/>
                </a:ext>
              </a:extLst>
            </p:cNvPr>
            <p:cNvSpPr txBox="1"/>
            <p:nvPr userDrawn="1"/>
          </p:nvSpPr>
          <p:spPr>
            <a:xfrm>
              <a:off x="7578625" y="5203978"/>
              <a:ext cx="146185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60</a:t>
              </a:r>
            </a:p>
          </p:txBody>
        </p:sp>
      </p:grp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E850D9E-65F2-B5F4-697F-6ED20728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588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41D95E0-42BF-FF05-4687-11BA07CD4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0326BE-2736-9BD1-AD51-F1617B49FF22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22651A-D196-7845-5BB3-31CB54FB2D61}"/>
              </a:ext>
            </a:extLst>
          </p:cNvPr>
          <p:cNvSpPr/>
          <p:nvPr userDrawn="1"/>
        </p:nvSpPr>
        <p:spPr>
          <a:xfrm>
            <a:off x="1660749" y="1374071"/>
            <a:ext cx="11289133" cy="56247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5E666C-6058-8819-9C4E-46146628BA01}"/>
              </a:ext>
            </a:extLst>
          </p:cNvPr>
          <p:cNvSpPr txBox="1"/>
          <p:nvPr userDrawn="1"/>
        </p:nvSpPr>
        <p:spPr>
          <a:xfrm>
            <a:off x="1640979" y="2033081"/>
            <a:ext cx="113089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20" dirty="0">
                <a:solidFill>
                  <a:schemeClr val="bg1"/>
                </a:solidFill>
                <a:latin typeface="Nunito" pitchFamily="2" charset="0"/>
              </a:rPr>
              <a:t>CHALLENGE</a:t>
            </a:r>
          </a:p>
          <a:p>
            <a:pPr algn="ctr"/>
            <a:endParaRPr lang="en-US" sz="3360" dirty="0">
              <a:solidFill>
                <a:schemeClr val="bg1"/>
              </a:solidFill>
              <a:latin typeface="Nunito" pitchFamily="2" charset="0"/>
            </a:endParaRPr>
          </a:p>
          <a:p>
            <a:pPr algn="ctr"/>
            <a:r>
              <a:rPr lang="en-US" sz="3360" dirty="0">
                <a:solidFill>
                  <a:schemeClr val="bg1"/>
                </a:solidFill>
                <a:latin typeface="Nunito" pitchFamily="2" charset="0"/>
              </a:rPr>
              <a:t>Consolidate and Simplify </a:t>
            </a:r>
          </a:p>
          <a:p>
            <a:pPr algn="ctr"/>
            <a:r>
              <a:rPr lang="en-US" sz="3360" dirty="0">
                <a:solidFill>
                  <a:schemeClr val="bg1"/>
                </a:solidFill>
                <a:latin typeface="Nunito" pitchFamily="2" charset="0"/>
              </a:rPr>
              <a:t>Financial Aid for NC Students</a:t>
            </a:r>
            <a:endParaRPr lang="en-US" sz="4320" dirty="0">
              <a:solidFill>
                <a:schemeClr val="bg1"/>
              </a:solidFill>
              <a:latin typeface="Nunito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B7547-E15D-5A11-A924-81D780EB8053}"/>
              </a:ext>
            </a:extLst>
          </p:cNvPr>
          <p:cNvCxnSpPr/>
          <p:nvPr userDrawn="1"/>
        </p:nvCxnSpPr>
        <p:spPr>
          <a:xfrm>
            <a:off x="3635434" y="2937164"/>
            <a:ext cx="7614458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05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A4112B-0694-D6DD-D093-076F1950A428}"/>
              </a:ext>
            </a:extLst>
          </p:cNvPr>
          <p:cNvSpPr/>
          <p:nvPr userDrawn="1"/>
        </p:nvSpPr>
        <p:spPr>
          <a:xfrm>
            <a:off x="1" y="-1"/>
            <a:ext cx="5703570" cy="8229600"/>
          </a:xfrm>
          <a:prstGeom prst="rect">
            <a:avLst/>
          </a:prstGeom>
          <a:solidFill>
            <a:srgbClr val="0436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C7177D-95FC-B3BF-772F-A63C88CF46E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D4E37B-C9BF-1A98-79B9-C8C74A6A5BCE}"/>
              </a:ext>
            </a:extLst>
          </p:cNvPr>
          <p:cNvSpPr txBox="1"/>
          <p:nvPr userDrawn="1"/>
        </p:nvSpPr>
        <p:spPr>
          <a:xfrm>
            <a:off x="90351" y="884771"/>
            <a:ext cx="5486401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  <a:t>State of </a:t>
            </a:r>
            <a:b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  <a:t>North Carolina</a:t>
            </a:r>
            <a:br>
              <a:rPr lang="en-US" sz="432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endParaRPr lang="en-US" sz="4320" dirty="0">
              <a:solidFill>
                <a:schemeClr val="accent6"/>
              </a:solidFill>
              <a:latin typeface="Sofia Pro" panose="000005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55A64-BF8B-6597-CC92-D6B47B8628E2}"/>
              </a:ext>
            </a:extLst>
          </p:cNvPr>
          <p:cNvSpPr txBox="1"/>
          <p:nvPr userDrawn="1"/>
        </p:nvSpPr>
        <p:spPr>
          <a:xfrm>
            <a:off x="217170" y="3283803"/>
            <a:ext cx="5486400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  <a:t>Home to 135 Institutions </a:t>
            </a:r>
            <a:b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  <a:t>of Higher Education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F09339-7AA2-D849-B42D-65B031C59462}"/>
              </a:ext>
            </a:extLst>
          </p:cNvPr>
          <p:cNvCxnSpPr>
            <a:cxnSpLocks/>
          </p:cNvCxnSpPr>
          <p:nvPr userDrawn="1"/>
        </p:nvCxnSpPr>
        <p:spPr>
          <a:xfrm>
            <a:off x="797512" y="2587238"/>
            <a:ext cx="446115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A9DCF7-7E5D-76DD-B7A4-4F4C8AD97F4B}"/>
              </a:ext>
            </a:extLst>
          </p:cNvPr>
          <p:cNvGrpSpPr/>
          <p:nvPr userDrawn="1"/>
        </p:nvGrpSpPr>
        <p:grpSpPr>
          <a:xfrm>
            <a:off x="6283912" y="-87406"/>
            <a:ext cx="7656805" cy="8229600"/>
            <a:chOff x="5811329" y="0"/>
            <a:chExt cx="6380671" cy="6858000"/>
          </a:xfrm>
        </p:grpSpPr>
        <p:pic>
          <p:nvPicPr>
            <p:cNvPr id="4" name="Picture 3" descr="A group of people posing for a photo&#10;&#10;Description automatically generated with low confidence">
              <a:extLst>
                <a:ext uri="{FF2B5EF4-FFF2-40B4-BE49-F238E27FC236}">
                  <a16:creationId xmlns:a16="http://schemas.microsoft.com/office/drawing/2014/main" id="{53F43931-C5DC-65F3-D2A6-8F0DE3272A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11329" y="0"/>
              <a:ext cx="1961601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5B1B4D-D183-F0AF-E3A7-EDA9AE18C217}"/>
                </a:ext>
              </a:extLst>
            </p:cNvPr>
            <p:cNvSpPr txBox="1"/>
            <p:nvPr userDrawn="1"/>
          </p:nvSpPr>
          <p:spPr>
            <a:xfrm>
              <a:off x="8953054" y="1092379"/>
              <a:ext cx="2458528" cy="1849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North Carolina Community Colleges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F28653-662A-0863-A693-EC45AFD4EEE6}"/>
                </a:ext>
              </a:extLst>
            </p:cNvPr>
            <p:cNvSpPr txBox="1"/>
            <p:nvPr userDrawn="1"/>
          </p:nvSpPr>
          <p:spPr>
            <a:xfrm>
              <a:off x="7604504" y="853800"/>
              <a:ext cx="1461859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58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27C83F-7E9D-440A-6102-7FFDB35FE5FA}"/>
                </a:ext>
              </a:extLst>
            </p:cNvPr>
            <p:cNvSpPr txBox="1"/>
            <p:nvPr userDrawn="1"/>
          </p:nvSpPr>
          <p:spPr>
            <a:xfrm>
              <a:off x="8962846" y="3269626"/>
              <a:ext cx="3229154" cy="14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University of North Carolina Public Universities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699C1F-19CA-EA4A-3993-557B9E4D68B6}"/>
                </a:ext>
              </a:extLst>
            </p:cNvPr>
            <p:cNvSpPr txBox="1"/>
            <p:nvPr userDrawn="1"/>
          </p:nvSpPr>
          <p:spPr>
            <a:xfrm>
              <a:off x="7604505" y="3028889"/>
              <a:ext cx="146185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17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129031-F44F-68B0-E4F0-D4F8BA526B62}"/>
                </a:ext>
              </a:extLst>
            </p:cNvPr>
            <p:cNvSpPr txBox="1"/>
            <p:nvPr userDrawn="1"/>
          </p:nvSpPr>
          <p:spPr>
            <a:xfrm>
              <a:off x="8936966" y="5444715"/>
              <a:ext cx="3229154" cy="14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Public and Private 4-Year Colleges and Universities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366CDC-FAAD-3B82-E263-6A31689F2BA9}"/>
                </a:ext>
              </a:extLst>
            </p:cNvPr>
            <p:cNvSpPr txBox="1"/>
            <p:nvPr userDrawn="1"/>
          </p:nvSpPr>
          <p:spPr>
            <a:xfrm>
              <a:off x="7578625" y="5203978"/>
              <a:ext cx="146185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60</a:t>
              </a:r>
            </a:p>
          </p:txBody>
        </p:sp>
      </p:grp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E850D9E-65F2-B5F4-697F-6ED20728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588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41D95E0-42BF-FF05-4687-11BA07CD4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0326BE-2736-9BD1-AD51-F1617B49FF22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22651A-D196-7845-5BB3-31CB54FB2D61}"/>
              </a:ext>
            </a:extLst>
          </p:cNvPr>
          <p:cNvSpPr/>
          <p:nvPr userDrawn="1"/>
        </p:nvSpPr>
        <p:spPr>
          <a:xfrm>
            <a:off x="1660749" y="1374071"/>
            <a:ext cx="11289133" cy="56247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B7547-E15D-5A11-A924-81D780EB8053}"/>
              </a:ext>
            </a:extLst>
          </p:cNvPr>
          <p:cNvCxnSpPr/>
          <p:nvPr userDrawn="1"/>
        </p:nvCxnSpPr>
        <p:spPr>
          <a:xfrm>
            <a:off x="3653643" y="3302441"/>
            <a:ext cx="7614458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0EDEB89-F6AA-1ED3-705D-D4A6C63A6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60750" y="2072641"/>
            <a:ext cx="11289132" cy="727710"/>
          </a:xfrm>
        </p:spPr>
        <p:txBody>
          <a:bodyPr>
            <a:noAutofit/>
          </a:bodyPr>
          <a:lstStyle>
            <a:lvl1pPr marL="0" indent="0" algn="ctr">
              <a:buNone/>
              <a:defRPr sz="528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HIGHER EDUCATION PROGRAMS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D4B0C5-D335-98F0-671E-F2E3A72639D7}"/>
              </a:ext>
            </a:extLst>
          </p:cNvPr>
          <p:cNvSpPr txBox="1"/>
          <p:nvPr userDrawn="1"/>
        </p:nvSpPr>
        <p:spPr>
          <a:xfrm>
            <a:off x="1680520" y="3355205"/>
            <a:ext cx="11269363" cy="3503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720"/>
              </a:spcAft>
            </a:pPr>
            <a:r>
              <a:rPr lang="en-US" sz="4800" dirty="0">
                <a:solidFill>
                  <a:schemeClr val="bg1"/>
                </a:solidFill>
                <a:latin typeface="Nunito" pitchFamily="2" charset="0"/>
              </a:rPr>
              <a:t>GRANTS</a:t>
            </a:r>
          </a:p>
          <a:p>
            <a:pPr algn="ctr">
              <a:lnSpc>
                <a:spcPct val="150000"/>
              </a:lnSpc>
              <a:spcAft>
                <a:spcPts val="720"/>
              </a:spcAft>
            </a:pPr>
            <a:r>
              <a:rPr lang="en-US" sz="4800" dirty="0">
                <a:solidFill>
                  <a:schemeClr val="bg1"/>
                </a:solidFill>
                <a:latin typeface="Nunito" pitchFamily="2" charset="0"/>
              </a:rPr>
              <a:t>SCHOLARSHIPS</a:t>
            </a:r>
          </a:p>
          <a:p>
            <a:pPr algn="ctr">
              <a:lnSpc>
                <a:spcPct val="150000"/>
              </a:lnSpc>
              <a:spcAft>
                <a:spcPts val="720"/>
              </a:spcAft>
            </a:pPr>
            <a:r>
              <a:rPr lang="en-US" sz="4800" dirty="0">
                <a:solidFill>
                  <a:schemeClr val="bg1"/>
                </a:solidFill>
                <a:latin typeface="Nunito" pitchFamily="2" charset="0"/>
              </a:rPr>
              <a:t>FORGIVABLE LOANS</a:t>
            </a:r>
          </a:p>
        </p:txBody>
      </p:sp>
    </p:spTree>
    <p:extLst>
      <p:ext uri="{BB962C8B-B14F-4D97-AF65-F5344CB8AC3E}">
        <p14:creationId xmlns:p14="http://schemas.microsoft.com/office/powerpoint/2010/main" val="674772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A4112B-0694-D6DD-D093-076F1950A428}"/>
              </a:ext>
            </a:extLst>
          </p:cNvPr>
          <p:cNvSpPr/>
          <p:nvPr userDrawn="1"/>
        </p:nvSpPr>
        <p:spPr>
          <a:xfrm>
            <a:off x="1" y="-1"/>
            <a:ext cx="5703570" cy="8229600"/>
          </a:xfrm>
          <a:prstGeom prst="rect">
            <a:avLst/>
          </a:prstGeom>
          <a:solidFill>
            <a:srgbClr val="0436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C7177D-95FC-B3BF-772F-A63C88CF46E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D4E37B-C9BF-1A98-79B9-C8C74A6A5BCE}"/>
              </a:ext>
            </a:extLst>
          </p:cNvPr>
          <p:cNvSpPr txBox="1"/>
          <p:nvPr userDrawn="1"/>
        </p:nvSpPr>
        <p:spPr>
          <a:xfrm>
            <a:off x="90351" y="884771"/>
            <a:ext cx="5486401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  <a:t>State of </a:t>
            </a:r>
            <a:b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  <a:t>North Carolina</a:t>
            </a:r>
            <a:br>
              <a:rPr lang="en-US" sz="432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endParaRPr lang="en-US" sz="4320" dirty="0">
              <a:solidFill>
                <a:schemeClr val="accent6"/>
              </a:solidFill>
              <a:latin typeface="Sofia Pro" panose="000005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55A64-BF8B-6597-CC92-D6B47B8628E2}"/>
              </a:ext>
            </a:extLst>
          </p:cNvPr>
          <p:cNvSpPr txBox="1"/>
          <p:nvPr userDrawn="1"/>
        </p:nvSpPr>
        <p:spPr>
          <a:xfrm>
            <a:off x="217170" y="3283803"/>
            <a:ext cx="5486400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  <a:t>Home to 135 Institutions </a:t>
            </a:r>
            <a:b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  <a:t>of Higher Education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F09339-7AA2-D849-B42D-65B031C59462}"/>
              </a:ext>
            </a:extLst>
          </p:cNvPr>
          <p:cNvCxnSpPr>
            <a:cxnSpLocks/>
          </p:cNvCxnSpPr>
          <p:nvPr userDrawn="1"/>
        </p:nvCxnSpPr>
        <p:spPr>
          <a:xfrm>
            <a:off x="797512" y="2587238"/>
            <a:ext cx="446115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A9DCF7-7E5D-76DD-B7A4-4F4C8AD97F4B}"/>
              </a:ext>
            </a:extLst>
          </p:cNvPr>
          <p:cNvGrpSpPr/>
          <p:nvPr userDrawn="1"/>
        </p:nvGrpSpPr>
        <p:grpSpPr>
          <a:xfrm>
            <a:off x="6283912" y="-87406"/>
            <a:ext cx="7656805" cy="8229600"/>
            <a:chOff x="5811329" y="0"/>
            <a:chExt cx="6380671" cy="6858000"/>
          </a:xfrm>
        </p:grpSpPr>
        <p:pic>
          <p:nvPicPr>
            <p:cNvPr id="4" name="Picture 3" descr="A group of people posing for a photo&#10;&#10;Description automatically generated with low confidence">
              <a:extLst>
                <a:ext uri="{FF2B5EF4-FFF2-40B4-BE49-F238E27FC236}">
                  <a16:creationId xmlns:a16="http://schemas.microsoft.com/office/drawing/2014/main" id="{53F43931-C5DC-65F3-D2A6-8F0DE3272A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11329" y="0"/>
              <a:ext cx="1961601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5B1B4D-D183-F0AF-E3A7-EDA9AE18C217}"/>
                </a:ext>
              </a:extLst>
            </p:cNvPr>
            <p:cNvSpPr txBox="1"/>
            <p:nvPr userDrawn="1"/>
          </p:nvSpPr>
          <p:spPr>
            <a:xfrm>
              <a:off x="8953054" y="1092379"/>
              <a:ext cx="2458528" cy="1849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North Carolina Community Colleges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F28653-662A-0863-A693-EC45AFD4EEE6}"/>
                </a:ext>
              </a:extLst>
            </p:cNvPr>
            <p:cNvSpPr txBox="1"/>
            <p:nvPr userDrawn="1"/>
          </p:nvSpPr>
          <p:spPr>
            <a:xfrm>
              <a:off x="7604504" y="853800"/>
              <a:ext cx="1461859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58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27C83F-7E9D-440A-6102-7FFDB35FE5FA}"/>
                </a:ext>
              </a:extLst>
            </p:cNvPr>
            <p:cNvSpPr txBox="1"/>
            <p:nvPr userDrawn="1"/>
          </p:nvSpPr>
          <p:spPr>
            <a:xfrm>
              <a:off x="8962846" y="3269626"/>
              <a:ext cx="3229154" cy="14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University of North Carolina Public Universities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699C1F-19CA-EA4A-3993-557B9E4D68B6}"/>
                </a:ext>
              </a:extLst>
            </p:cNvPr>
            <p:cNvSpPr txBox="1"/>
            <p:nvPr userDrawn="1"/>
          </p:nvSpPr>
          <p:spPr>
            <a:xfrm>
              <a:off x="7604505" y="3028889"/>
              <a:ext cx="146185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17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129031-F44F-68B0-E4F0-D4F8BA526B62}"/>
                </a:ext>
              </a:extLst>
            </p:cNvPr>
            <p:cNvSpPr txBox="1"/>
            <p:nvPr userDrawn="1"/>
          </p:nvSpPr>
          <p:spPr>
            <a:xfrm>
              <a:off x="8936966" y="5444715"/>
              <a:ext cx="3229154" cy="14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Public and Private 4-Year Colleges and Universities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366CDC-FAAD-3B82-E263-6A31689F2BA9}"/>
                </a:ext>
              </a:extLst>
            </p:cNvPr>
            <p:cNvSpPr txBox="1"/>
            <p:nvPr userDrawn="1"/>
          </p:nvSpPr>
          <p:spPr>
            <a:xfrm>
              <a:off x="7578625" y="5203978"/>
              <a:ext cx="146185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60</a:t>
              </a:r>
            </a:p>
          </p:txBody>
        </p:sp>
      </p:grp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E850D9E-65F2-B5F4-697F-6ED20728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588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41D95E0-42BF-FF05-4687-11BA07CD4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0326BE-2736-9BD1-AD51-F1617B49FF22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22651A-D196-7845-5BB3-31CB54FB2D61}"/>
              </a:ext>
            </a:extLst>
          </p:cNvPr>
          <p:cNvSpPr/>
          <p:nvPr userDrawn="1"/>
        </p:nvSpPr>
        <p:spPr>
          <a:xfrm>
            <a:off x="1660749" y="1374071"/>
            <a:ext cx="11289133" cy="56247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B7547-E15D-5A11-A924-81D780EB8053}"/>
              </a:ext>
            </a:extLst>
          </p:cNvPr>
          <p:cNvCxnSpPr/>
          <p:nvPr userDrawn="1"/>
        </p:nvCxnSpPr>
        <p:spPr>
          <a:xfrm>
            <a:off x="3653643" y="3302441"/>
            <a:ext cx="7614458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0EDEB89-F6AA-1ED3-705D-D4A6C63A6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60750" y="2072641"/>
            <a:ext cx="11289132" cy="727710"/>
          </a:xfrm>
        </p:spPr>
        <p:txBody>
          <a:bodyPr>
            <a:noAutofit/>
          </a:bodyPr>
          <a:lstStyle>
            <a:lvl1pPr marL="0" indent="0" algn="ctr">
              <a:buNone/>
              <a:defRPr sz="528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K12 PROGRAMS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AF6569-B0A4-6DC5-1664-C2272D1FA184}"/>
              </a:ext>
            </a:extLst>
          </p:cNvPr>
          <p:cNvSpPr txBox="1"/>
          <p:nvPr userDrawn="1"/>
        </p:nvSpPr>
        <p:spPr>
          <a:xfrm>
            <a:off x="1680520" y="3355205"/>
            <a:ext cx="11269363" cy="2767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720"/>
              </a:spcAft>
            </a:pPr>
            <a:r>
              <a:rPr lang="en-US" sz="4800" dirty="0">
                <a:solidFill>
                  <a:schemeClr val="bg1"/>
                </a:solidFill>
                <a:latin typeface="Nunito" pitchFamily="2" charset="0"/>
              </a:rPr>
              <a:t>OPPORTUNITY SCHOLARSHIP</a:t>
            </a:r>
          </a:p>
          <a:p>
            <a:pPr algn="ctr">
              <a:lnSpc>
                <a:spcPct val="100000"/>
              </a:lnSpc>
              <a:spcAft>
                <a:spcPts val="720"/>
              </a:spcAft>
            </a:pPr>
            <a:r>
              <a:rPr lang="en-US" sz="4800" dirty="0">
                <a:solidFill>
                  <a:schemeClr val="bg1"/>
                </a:solidFill>
                <a:latin typeface="Nunito" pitchFamily="2" charset="0"/>
              </a:rPr>
              <a:t>PERSONAL EDUCATION STUDENT ACCOUNTS (ESA+)</a:t>
            </a:r>
          </a:p>
        </p:txBody>
      </p:sp>
    </p:spTree>
    <p:extLst>
      <p:ext uri="{BB962C8B-B14F-4D97-AF65-F5344CB8AC3E}">
        <p14:creationId xmlns:p14="http://schemas.microsoft.com/office/powerpoint/2010/main" val="1160650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A85-4849-47ED-B34E-90A48E39E7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161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A4112B-0694-D6DD-D093-076F1950A428}"/>
              </a:ext>
            </a:extLst>
          </p:cNvPr>
          <p:cNvSpPr/>
          <p:nvPr userDrawn="1"/>
        </p:nvSpPr>
        <p:spPr>
          <a:xfrm>
            <a:off x="1" y="-1"/>
            <a:ext cx="5703570" cy="8229600"/>
          </a:xfrm>
          <a:prstGeom prst="rect">
            <a:avLst/>
          </a:prstGeom>
          <a:solidFill>
            <a:srgbClr val="0436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C7177D-95FC-B3BF-772F-A63C88CF46E7}"/>
              </a:ext>
            </a:extLst>
          </p:cNvPr>
          <p:cNvSpPr/>
          <p:nvPr userDrawn="1"/>
        </p:nvSpPr>
        <p:spPr>
          <a:xfrm>
            <a:off x="1" y="1"/>
            <a:ext cx="217170" cy="8229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D4E37B-C9BF-1A98-79B9-C8C74A6A5BCE}"/>
              </a:ext>
            </a:extLst>
          </p:cNvPr>
          <p:cNvSpPr txBox="1"/>
          <p:nvPr userDrawn="1"/>
        </p:nvSpPr>
        <p:spPr>
          <a:xfrm>
            <a:off x="90351" y="884771"/>
            <a:ext cx="5486401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  <a:t>State of </a:t>
            </a:r>
            <a:b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r>
              <a:rPr lang="en-US" sz="4800" dirty="0">
                <a:solidFill>
                  <a:schemeClr val="accent6"/>
                </a:solidFill>
                <a:latin typeface="Sofia Pro" panose="00000500000000000000" pitchFamily="50" charset="0"/>
              </a:rPr>
              <a:t>North Carolina</a:t>
            </a:r>
            <a:br>
              <a:rPr lang="en-US" sz="432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endParaRPr lang="en-US" sz="4320" dirty="0">
              <a:solidFill>
                <a:schemeClr val="accent6"/>
              </a:solidFill>
              <a:latin typeface="Sofia Pro" panose="000005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55A64-BF8B-6597-CC92-D6B47B8628E2}"/>
              </a:ext>
            </a:extLst>
          </p:cNvPr>
          <p:cNvSpPr txBox="1"/>
          <p:nvPr userDrawn="1"/>
        </p:nvSpPr>
        <p:spPr>
          <a:xfrm>
            <a:off x="217170" y="3283803"/>
            <a:ext cx="5486400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  <a:t>Home to 135 Institutions </a:t>
            </a:r>
            <a:b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</a:br>
            <a:r>
              <a:rPr lang="en-US" sz="3360" dirty="0">
                <a:solidFill>
                  <a:schemeClr val="accent6"/>
                </a:solidFill>
                <a:latin typeface="Sofia Pro" panose="00000500000000000000" pitchFamily="50" charset="0"/>
              </a:rPr>
              <a:t>of Higher Education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F09339-7AA2-D849-B42D-65B031C59462}"/>
              </a:ext>
            </a:extLst>
          </p:cNvPr>
          <p:cNvCxnSpPr>
            <a:cxnSpLocks/>
          </p:cNvCxnSpPr>
          <p:nvPr userDrawn="1"/>
        </p:nvCxnSpPr>
        <p:spPr>
          <a:xfrm>
            <a:off x="797512" y="2587238"/>
            <a:ext cx="446115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A9DCF7-7E5D-76DD-B7A4-4F4C8AD97F4B}"/>
              </a:ext>
            </a:extLst>
          </p:cNvPr>
          <p:cNvGrpSpPr/>
          <p:nvPr userDrawn="1"/>
        </p:nvGrpSpPr>
        <p:grpSpPr>
          <a:xfrm>
            <a:off x="6283912" y="-87406"/>
            <a:ext cx="7656805" cy="8229600"/>
            <a:chOff x="5811329" y="0"/>
            <a:chExt cx="6380671" cy="6858000"/>
          </a:xfrm>
        </p:grpSpPr>
        <p:pic>
          <p:nvPicPr>
            <p:cNvPr id="4" name="Picture 3" descr="A group of people posing for a photo&#10;&#10;Description automatically generated with low confidence">
              <a:extLst>
                <a:ext uri="{FF2B5EF4-FFF2-40B4-BE49-F238E27FC236}">
                  <a16:creationId xmlns:a16="http://schemas.microsoft.com/office/drawing/2014/main" id="{53F43931-C5DC-65F3-D2A6-8F0DE3272A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11329" y="0"/>
              <a:ext cx="1961601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5B1B4D-D183-F0AF-E3A7-EDA9AE18C217}"/>
                </a:ext>
              </a:extLst>
            </p:cNvPr>
            <p:cNvSpPr txBox="1"/>
            <p:nvPr userDrawn="1"/>
          </p:nvSpPr>
          <p:spPr>
            <a:xfrm>
              <a:off x="8953054" y="1092379"/>
              <a:ext cx="2458528" cy="1849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North Carolina Community Colleges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F28653-662A-0863-A693-EC45AFD4EEE6}"/>
                </a:ext>
              </a:extLst>
            </p:cNvPr>
            <p:cNvSpPr txBox="1"/>
            <p:nvPr userDrawn="1"/>
          </p:nvSpPr>
          <p:spPr>
            <a:xfrm>
              <a:off x="7604504" y="853800"/>
              <a:ext cx="1461859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58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27C83F-7E9D-440A-6102-7FFDB35FE5FA}"/>
                </a:ext>
              </a:extLst>
            </p:cNvPr>
            <p:cNvSpPr txBox="1"/>
            <p:nvPr userDrawn="1"/>
          </p:nvSpPr>
          <p:spPr>
            <a:xfrm>
              <a:off x="8962846" y="3269626"/>
              <a:ext cx="3229154" cy="14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University of North Carolina Public Universities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699C1F-19CA-EA4A-3993-557B9E4D68B6}"/>
                </a:ext>
              </a:extLst>
            </p:cNvPr>
            <p:cNvSpPr txBox="1"/>
            <p:nvPr userDrawn="1"/>
          </p:nvSpPr>
          <p:spPr>
            <a:xfrm>
              <a:off x="7604505" y="3028889"/>
              <a:ext cx="146185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17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129031-F44F-68B0-E4F0-D4F8BA526B62}"/>
                </a:ext>
              </a:extLst>
            </p:cNvPr>
            <p:cNvSpPr txBox="1"/>
            <p:nvPr userDrawn="1"/>
          </p:nvSpPr>
          <p:spPr>
            <a:xfrm>
              <a:off x="8936966" y="5444715"/>
              <a:ext cx="3229154" cy="14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56" dirty="0">
                  <a:latin typeface="Nunito" pitchFamily="2" charset="0"/>
                </a:rPr>
                <a:t>Public and Private 4-Year Colleges and Universities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366CDC-FAAD-3B82-E263-6A31689F2BA9}"/>
                </a:ext>
              </a:extLst>
            </p:cNvPr>
            <p:cNvSpPr txBox="1"/>
            <p:nvPr userDrawn="1"/>
          </p:nvSpPr>
          <p:spPr>
            <a:xfrm>
              <a:off x="7578625" y="5203978"/>
              <a:ext cx="146185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2"/>
                  </a:solidFill>
                  <a:latin typeface="Nunito" pitchFamily="2" charset="0"/>
                </a:rPr>
                <a:t>60</a:t>
              </a:r>
            </a:p>
          </p:txBody>
        </p:sp>
      </p:grp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E850D9E-65F2-B5F4-697F-6ED20728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588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41D95E0-42BF-FF05-4687-11BA07CD4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1" y="7465302"/>
            <a:ext cx="2130428" cy="6004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0326BE-2736-9BD1-AD51-F1617B49FF22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22651A-D196-7845-5BB3-31CB54FB2D61}"/>
              </a:ext>
            </a:extLst>
          </p:cNvPr>
          <p:cNvSpPr/>
          <p:nvPr userDrawn="1"/>
        </p:nvSpPr>
        <p:spPr>
          <a:xfrm>
            <a:off x="1660749" y="1374071"/>
            <a:ext cx="11289133" cy="56247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B7547-E15D-5A11-A924-81D780EB8053}"/>
              </a:ext>
            </a:extLst>
          </p:cNvPr>
          <p:cNvCxnSpPr/>
          <p:nvPr userDrawn="1"/>
        </p:nvCxnSpPr>
        <p:spPr>
          <a:xfrm>
            <a:off x="3653643" y="5135388"/>
            <a:ext cx="7614458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0EDEB89-F6AA-1ED3-705D-D4A6C63A6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45069" y="3068011"/>
            <a:ext cx="11289132" cy="1870303"/>
          </a:xfrm>
        </p:spPr>
        <p:txBody>
          <a:bodyPr>
            <a:noAutofit/>
          </a:bodyPr>
          <a:lstStyle>
            <a:lvl1pPr marL="0" indent="0" algn="ctr">
              <a:buNone/>
              <a:defRPr sz="528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COVID FUNDS </a:t>
            </a:r>
          </a:p>
          <a:p>
            <a:pPr lvl="0"/>
            <a:r>
              <a:rPr lang="en-US"/>
              <a:t>ADMINISTRATION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32D887B-3951-EA00-ACDA-CBAC7A7831A6}"/>
              </a:ext>
            </a:extLst>
          </p:cNvPr>
          <p:cNvCxnSpPr/>
          <p:nvPr userDrawn="1"/>
        </p:nvCxnSpPr>
        <p:spPr>
          <a:xfrm>
            <a:off x="3653643" y="2720153"/>
            <a:ext cx="7614458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882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A6EF0-FEB2-3BD0-87D8-F26BA8AF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656" y="764674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0E8304-E3E7-9B01-4078-786EE383DB49}"/>
              </a:ext>
            </a:extLst>
          </p:cNvPr>
          <p:cNvSpPr/>
          <p:nvPr userDrawn="1"/>
        </p:nvSpPr>
        <p:spPr>
          <a:xfrm>
            <a:off x="0" y="1"/>
            <a:ext cx="14630400" cy="331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9DA18E-82BA-DFB3-33A2-DA99E2935CC8}"/>
              </a:ext>
            </a:extLst>
          </p:cNvPr>
          <p:cNvSpPr/>
          <p:nvPr userDrawn="1"/>
        </p:nvSpPr>
        <p:spPr>
          <a:xfrm>
            <a:off x="0" y="202865"/>
            <a:ext cx="14630400" cy="8695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DC5D91-E427-0D12-4BCE-CB55FA9BD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03" y="-11359"/>
            <a:ext cx="13745329" cy="14186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E829C24-2827-9054-453A-0AB05E60BD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904" y="7640827"/>
            <a:ext cx="1364699" cy="33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794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A6EF0-FEB2-3BD0-87D8-F26BA8AF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0E8304-E3E7-9B01-4078-786EE383DB49}"/>
              </a:ext>
            </a:extLst>
          </p:cNvPr>
          <p:cNvSpPr/>
          <p:nvPr userDrawn="1"/>
        </p:nvSpPr>
        <p:spPr>
          <a:xfrm>
            <a:off x="0" y="1"/>
            <a:ext cx="14630400" cy="331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9DA18E-82BA-DFB3-33A2-DA99E2935CC8}"/>
              </a:ext>
            </a:extLst>
          </p:cNvPr>
          <p:cNvSpPr/>
          <p:nvPr userDrawn="1"/>
        </p:nvSpPr>
        <p:spPr>
          <a:xfrm>
            <a:off x="0" y="202865"/>
            <a:ext cx="14630400" cy="8695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DC5D91-E427-0D12-4BCE-CB55FA9BD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03" y="-11359"/>
            <a:ext cx="13745329" cy="14186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EEDF0BB-44DF-96FB-91BE-5152A9B0A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822" y="1684751"/>
            <a:ext cx="6189344" cy="988694"/>
          </a:xfrm>
        </p:spPr>
        <p:txBody>
          <a:bodyPr anchor="b">
            <a:normAutofit/>
          </a:bodyPr>
          <a:lstStyle>
            <a:lvl1pPr marL="0" indent="0">
              <a:buNone/>
              <a:defRPr sz="336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253E326-310B-A08A-F91A-6FAA86070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822" y="2673445"/>
            <a:ext cx="6189344" cy="442150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48F4FAF-9EFB-06D4-8786-002931B67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61716" y="1684751"/>
            <a:ext cx="6219826" cy="988694"/>
          </a:xfrm>
        </p:spPr>
        <p:txBody>
          <a:bodyPr anchor="b">
            <a:normAutofit/>
          </a:bodyPr>
          <a:lstStyle>
            <a:lvl1pPr marL="0" indent="0">
              <a:buNone/>
              <a:defRPr sz="336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1E9EA01-1B9E-1E7D-BB0E-B85E4751E5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61716" y="2673445"/>
            <a:ext cx="6219826" cy="442150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01BD7E3-0B4A-D9CE-7AD5-D738D7627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904" y="7640827"/>
            <a:ext cx="1364699" cy="33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824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A6EF0-FEB2-3BD0-87D8-F26BA8AF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754" y="7638763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0E8304-E3E7-9B01-4078-786EE383DB49}"/>
              </a:ext>
            </a:extLst>
          </p:cNvPr>
          <p:cNvSpPr/>
          <p:nvPr userDrawn="1"/>
        </p:nvSpPr>
        <p:spPr>
          <a:xfrm>
            <a:off x="0" y="1"/>
            <a:ext cx="14630400" cy="331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9DA18E-82BA-DFB3-33A2-DA99E2935CC8}"/>
              </a:ext>
            </a:extLst>
          </p:cNvPr>
          <p:cNvSpPr/>
          <p:nvPr userDrawn="1"/>
        </p:nvSpPr>
        <p:spPr>
          <a:xfrm>
            <a:off x="0" y="202865"/>
            <a:ext cx="14630400" cy="8695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DC5D91-E427-0D12-4BCE-CB55FA9BDF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14" y="-11359"/>
            <a:ext cx="14440619" cy="1368474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SLIDE TITLE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5E2B546-765E-14E4-B1D5-79ED315463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904" y="7640827"/>
            <a:ext cx="1364699" cy="33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61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3169A-24BB-8EB7-0604-246FA8B5E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04" y="1610156"/>
            <a:ext cx="13445129" cy="52216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A6EF0-FEB2-3BD0-87D8-F26BA8AF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656" y="7646741"/>
            <a:ext cx="3291840" cy="438150"/>
          </a:xfrm>
          <a:prstGeom prst="rect">
            <a:avLst/>
          </a:prstGeom>
        </p:spPr>
        <p:txBody>
          <a:bodyPr/>
          <a:lstStyle/>
          <a:p>
            <a:fld id="{47926633-8994-442F-95FC-2285DB6177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0E8304-E3E7-9B01-4078-786EE383DB49}"/>
              </a:ext>
            </a:extLst>
          </p:cNvPr>
          <p:cNvSpPr/>
          <p:nvPr userDrawn="1"/>
        </p:nvSpPr>
        <p:spPr>
          <a:xfrm>
            <a:off x="0" y="1"/>
            <a:ext cx="14630400" cy="331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9DA18E-82BA-DFB3-33A2-DA99E2935CC8}"/>
              </a:ext>
            </a:extLst>
          </p:cNvPr>
          <p:cNvSpPr/>
          <p:nvPr userDrawn="1"/>
        </p:nvSpPr>
        <p:spPr>
          <a:xfrm>
            <a:off x="0" y="202865"/>
            <a:ext cx="14630400" cy="8695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DC5D91-E427-0D12-4BCE-CB55FA9BD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03" y="-11359"/>
            <a:ext cx="13745329" cy="14186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5A94A4B-30CD-C2EF-B265-1E49F252EA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904" y="7640827"/>
            <a:ext cx="1364699" cy="33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59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A85-4849-47ED-B34E-90A48E39E7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046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A85-4849-47ED-B34E-90A48E39E7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022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A85-4849-47ED-B34E-90A48E39E7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834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DA85-4849-47ED-B34E-90A48E39E7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906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6DA85-4849-47ED-B34E-90A48E39E7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42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  <p:sldLayoutId id="2147484401" r:id="rId12"/>
  </p:sldLayoutIdLs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543D7-617D-7D4F-90F6-B508B45181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51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  <p:sldLayoutId id="2147484416" r:id="rId12"/>
    <p:sldLayoutId id="2147484417" r:id="rId13"/>
    <p:sldLayoutId id="2147484418" r:id="rId14"/>
    <p:sldLayoutId id="2147484419" r:id="rId15"/>
    <p:sldLayoutId id="2147484420" r:id="rId16"/>
    <p:sldLayoutId id="2147484422" r:id="rId17"/>
    <p:sldLayoutId id="2147484423" r:id="rId18"/>
    <p:sldLayoutId id="2147484424" r:id="rId19"/>
    <p:sldLayoutId id="2147484425" r:id="rId20"/>
  </p:sldLayoutIdLs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543D7-617D-7D4F-90F6-B508B45181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12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431" r:id="rId2"/>
    <p:sldLayoutId id="2147484432" r:id="rId3"/>
    <p:sldLayoutId id="2147484433" r:id="rId4"/>
    <p:sldLayoutId id="2147484434" r:id="rId5"/>
    <p:sldLayoutId id="2147484435" r:id="rId6"/>
    <p:sldLayoutId id="2147484436" r:id="rId7"/>
    <p:sldLayoutId id="2147484437" r:id="rId8"/>
    <p:sldLayoutId id="2147484438" r:id="rId9"/>
    <p:sldLayoutId id="2147484439" r:id="rId10"/>
    <p:sldLayoutId id="2147484440" r:id="rId11"/>
    <p:sldLayoutId id="2147484441" r:id="rId12"/>
    <p:sldLayoutId id="2147484442" r:id="rId13"/>
    <p:sldLayoutId id="2147484443" r:id="rId14"/>
    <p:sldLayoutId id="2147484444" r:id="rId15"/>
    <p:sldLayoutId id="2147484445" r:id="rId16"/>
    <p:sldLayoutId id="2147484446" r:id="rId17"/>
    <p:sldLayoutId id="2147484447" r:id="rId18"/>
    <p:sldLayoutId id="2147484448" r:id="rId19"/>
    <p:sldLayoutId id="2147484449" r:id="rId20"/>
    <p:sldLayoutId id="2147484450" r:id="rId21"/>
    <p:sldLayoutId id="2147484451" r:id="rId22"/>
  </p:sldLayoutIdLs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cfafsahub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4" Type="http://schemas.openxmlformats.org/officeDocument/2006/relationships/hyperlink" Target="https://www.cfnc.org/fafsa-tools/fafsa-tracker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FDD8DD-9BD4-A03C-C55B-D13303F24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199" y="2600630"/>
            <a:ext cx="6989523" cy="2018293"/>
          </a:xfrm>
        </p:spPr>
        <p:txBody>
          <a:bodyPr vert="horz" lIns="109728" tIns="54864" rIns="109728" bIns="54864" rtlCol="0" anchor="ctr">
            <a:noAutofit/>
          </a:bodyPr>
          <a:lstStyle/>
          <a:p>
            <a:pPr algn="l"/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Next NC Scholarship</a:t>
            </a:r>
          </a:p>
          <a:p>
            <a:pPr algn="l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Presentation to NC Association of County Commissioners  Public Education Steering Committee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F3A86-F790-33E7-5CCC-B53038E4A8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109728" tIns="54864" rIns="109728" bIns="54864" rtlCol="0" anchor="t">
            <a:normAutofit/>
          </a:bodyPr>
          <a:lstStyle/>
          <a:p>
            <a:r>
              <a:rPr lang="en-U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JUNE 2024</a:t>
            </a:r>
          </a:p>
        </p:txBody>
      </p:sp>
    </p:spTree>
    <p:extLst>
      <p:ext uri="{BB962C8B-B14F-4D97-AF65-F5344CB8AC3E}">
        <p14:creationId xmlns:p14="http://schemas.microsoft.com/office/powerpoint/2010/main" val="3375860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FC5EB9D-15D5-9832-5BE0-23C08B584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28306" y="1172474"/>
            <a:ext cx="14173787" cy="646254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28BBBD7-BA51-07F9-1CED-D43099A70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 FAFSA COMPLETIONS: How are we doing?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9933D6C-532E-BBA0-E391-C83BAA827189}"/>
              </a:ext>
            </a:extLst>
          </p:cNvPr>
          <p:cNvSpPr/>
          <p:nvPr/>
        </p:nvSpPr>
        <p:spPr>
          <a:xfrm>
            <a:off x="4799623" y="4539343"/>
            <a:ext cx="2394857" cy="794657"/>
          </a:xfrm>
          <a:prstGeom prst="rightArrow">
            <a:avLst/>
          </a:prstGeom>
          <a:solidFill>
            <a:srgbClr val="FFCC0A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38% decrease from this time last year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82217655-F3B4-BCE5-C872-FCE73EC4F935}"/>
              </a:ext>
            </a:extLst>
          </p:cNvPr>
          <p:cNvSpPr/>
          <p:nvPr/>
        </p:nvSpPr>
        <p:spPr>
          <a:xfrm>
            <a:off x="9885664" y="3320143"/>
            <a:ext cx="2394857" cy="794657"/>
          </a:xfrm>
          <a:prstGeom prst="leftArrow">
            <a:avLst/>
          </a:prstGeom>
          <a:solidFill>
            <a:srgbClr val="FFCC0A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14% decrease from this time last year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CCE35F6-32BB-B9BB-14F4-195B227E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956796" cy="438150"/>
          </a:xfrm>
        </p:spPr>
        <p:txBody>
          <a:bodyPr/>
          <a:lstStyle/>
          <a:p>
            <a:fld id="{47926633-8994-442F-95FC-2285DB6177C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63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29BC0-B626-5E4D-93FA-E23BB2587E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5400" dirty="0"/>
              <a:t>FAFSA RESPONSE AND </a:t>
            </a:r>
          </a:p>
          <a:p>
            <a:r>
              <a:rPr lang="en-US" sz="5400" dirty="0"/>
              <a:t>NEXT NC SCHOLARSHIP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762368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25528-B5AC-151B-C3C1-6684F4D2F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3E63359-D753-55A3-250C-7F2D7E0AB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FAFSA RESPONSE TO 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06A614-69D9-AD8F-6B5E-C8E618DAFF04}"/>
              </a:ext>
            </a:extLst>
          </p:cNvPr>
          <p:cNvSpPr txBox="1"/>
          <p:nvPr/>
        </p:nvSpPr>
        <p:spPr>
          <a:xfrm>
            <a:off x="510362" y="1407292"/>
            <a:ext cx="13601877" cy="550920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lvl="0" indent="-457200">
              <a:spcAft>
                <a:spcPts val="30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800" dirty="0"/>
              <a:t>Research-based Next NC Scholarship public awareness campaign focuses on FAFSA completion</a:t>
            </a:r>
          </a:p>
          <a:p>
            <a:pPr marL="457200" lvl="0" indent="-457200">
              <a:spcAft>
                <a:spcPts val="30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800" dirty="0"/>
              <a:t>Created </a:t>
            </a:r>
            <a:r>
              <a:rPr lang="en-US" sz="2800" dirty="0">
                <a:hlinkClick r:id="rId3"/>
              </a:rPr>
              <a:t>NC FAFSA Hub</a:t>
            </a:r>
            <a:r>
              <a:rPr lang="en-US" sz="2800" dirty="0"/>
              <a:t> with FAFSA resources for education professionals</a:t>
            </a:r>
          </a:p>
          <a:p>
            <a:pPr marL="457200" lvl="0" indent="-457200">
              <a:spcAft>
                <a:spcPts val="30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800" dirty="0"/>
              <a:t>Statewide FAFSA Day in January with over 60 institutions and 1,500 students participating</a:t>
            </a:r>
          </a:p>
          <a:p>
            <a:pPr marL="457200" lvl="0" indent="-457200">
              <a:spcAft>
                <a:spcPts val="30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800" dirty="0"/>
              <a:t>“How to Pay for College” webinars during Financial Aid Awareness Month in February</a:t>
            </a:r>
          </a:p>
          <a:p>
            <a:pPr marL="457200" lvl="0" indent="-457200">
              <a:spcAft>
                <a:spcPts val="30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ea typeface="Open Sans"/>
                <a:cs typeface="Open Sans"/>
              </a:rPr>
              <a:t>Updated </a:t>
            </a:r>
            <a:r>
              <a:rPr lang="en-US" sz="2800" dirty="0">
                <a:ea typeface="Open Sans"/>
                <a:cs typeface="Open Sans"/>
                <a:hlinkClick r:id="rId4"/>
              </a:rPr>
              <a:t>NC FAFSA Tracker</a:t>
            </a:r>
            <a:r>
              <a:rPr lang="en-US" sz="2800" dirty="0">
                <a:ea typeface="Open Sans"/>
                <a:cs typeface="Open Sans"/>
              </a:rPr>
              <a:t>, which shows state, district, and school-level FAFSA completion information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64FE7510-7A97-2AA8-7B1D-2B2BD8B7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956796" cy="438150"/>
          </a:xfrm>
        </p:spPr>
        <p:txBody>
          <a:bodyPr/>
          <a:lstStyle/>
          <a:p>
            <a:fld id="{47926633-8994-442F-95FC-2285DB6177C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495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3725BB-5665-1E05-2D7A-5BE7EC7E4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NEW NC FAFSA TRACKER: cfnc.org/fafsatracker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03F055-079A-789B-5AF6-C97CB8118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85" y="1407292"/>
            <a:ext cx="9814154" cy="59040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B82989-69AD-78CA-C306-0A6C89DE27B3}"/>
              </a:ext>
            </a:extLst>
          </p:cNvPr>
          <p:cNvSpPr txBox="1"/>
          <p:nvPr/>
        </p:nvSpPr>
        <p:spPr>
          <a:xfrm>
            <a:off x="10003681" y="2805068"/>
            <a:ext cx="4339934" cy="3108543"/>
          </a:xfrm>
          <a:prstGeom prst="leftArrowCallout">
            <a:avLst>
              <a:gd name="adj1" fmla="val 10954"/>
              <a:gd name="adj2" fmla="val 10648"/>
              <a:gd name="adj3" fmla="val 13397"/>
              <a:gd name="adj4" fmla="val 82382"/>
            </a:avLst>
          </a:prstGeom>
          <a:solidFill>
            <a:schemeClr val="accent1"/>
          </a:solidFill>
        </p:spPr>
        <p:txBody>
          <a:bodyPr wrap="square" lIns="91440" tIns="45720" rIns="91440" bIns="45720" anchor="t">
            <a:spAutoFit/>
          </a:bodyPr>
          <a:lstStyle/>
          <a:p>
            <a:pPr lvl="0" algn="ctr">
              <a:spcAft>
                <a:spcPts val="3000"/>
              </a:spcAft>
              <a:buSzPct val="125000"/>
            </a:pPr>
            <a:r>
              <a:rPr lang="en-US" sz="2800" dirty="0">
                <a:solidFill>
                  <a:schemeClr val="bg1"/>
                </a:solidFill>
              </a:rPr>
              <a:t>New NC FAFSA Tracker provides high school FAFSA completion information for the state, as well as by district and school</a:t>
            </a:r>
            <a:endParaRPr lang="en-US" sz="2800" dirty="0">
              <a:solidFill>
                <a:schemeClr val="bg1"/>
              </a:solidFill>
              <a:ea typeface="Open Sans"/>
              <a:cs typeface="Open Sans"/>
            </a:endParaRP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5FA562FA-EF80-5445-5D28-17C5E387F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956796" cy="438150"/>
          </a:xfrm>
        </p:spPr>
        <p:txBody>
          <a:bodyPr/>
          <a:lstStyle/>
          <a:p>
            <a:fld id="{47926633-8994-442F-95FC-2285DB6177C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504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2814A9-1361-159C-5F17-634F39ECBD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3" t="1481" r="856" b="12014"/>
          <a:stretch/>
        </p:blipFill>
        <p:spPr>
          <a:xfrm>
            <a:off x="626862" y="1426465"/>
            <a:ext cx="13237231" cy="58548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AE98FD-D14F-B093-570B-6EA689ED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NEXT NC RESEARCH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7E0368-F192-D950-0068-05BB8EBB7530}"/>
              </a:ext>
            </a:extLst>
          </p:cNvPr>
          <p:cNvSpPr/>
          <p:nvPr/>
        </p:nvSpPr>
        <p:spPr>
          <a:xfrm>
            <a:off x="317798" y="1737360"/>
            <a:ext cx="1259542" cy="250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85A5271-8445-FBFB-BB5A-B172165A5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956796" cy="438150"/>
          </a:xfrm>
        </p:spPr>
        <p:txBody>
          <a:bodyPr/>
          <a:lstStyle/>
          <a:p>
            <a:fld id="{47926633-8994-442F-95FC-2285DB6177C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77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4773CC-981B-C8B6-03F8-3FE4D6D12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1" t="12911" b="10095"/>
          <a:stretch/>
        </p:blipFill>
        <p:spPr>
          <a:xfrm>
            <a:off x="599651" y="1407292"/>
            <a:ext cx="13347234" cy="58442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973308-28F1-8B7C-9855-902C0EC4A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NEXT NC RESEARCH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710C40-1DC1-13D0-3140-9EC5274F4008}"/>
              </a:ext>
            </a:extLst>
          </p:cNvPr>
          <p:cNvSpPr/>
          <p:nvPr/>
        </p:nvSpPr>
        <p:spPr>
          <a:xfrm>
            <a:off x="177703" y="1800645"/>
            <a:ext cx="1078400" cy="264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5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41D0A-BAD5-8132-DC9E-23942FF075DB}"/>
              </a:ext>
            </a:extLst>
          </p:cNvPr>
          <p:cNvSpPr txBox="1"/>
          <p:nvPr/>
        </p:nvSpPr>
        <p:spPr>
          <a:xfrm>
            <a:off x="477078" y="1550505"/>
            <a:ext cx="524786" cy="6241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3456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8EC1A20-E25E-BCFD-736A-A19B263B8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956796" cy="438150"/>
          </a:xfrm>
        </p:spPr>
        <p:txBody>
          <a:bodyPr/>
          <a:lstStyle/>
          <a:p>
            <a:fld id="{47926633-8994-442F-95FC-2285DB6177C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654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EE0859-37F1-FE3C-90CD-1D8D9B7EE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589" y="2930793"/>
            <a:ext cx="9183509" cy="4540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74CB733-DFFC-347C-54D1-DF86D00EB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Nunito" pitchFamily="2" charset="0"/>
              </a:rPr>
              <a:t>NEXT NC WEBSITE: www.nextncscholarship.org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61C23-CCB4-A81C-77FF-7DF9CD8BC0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3" r="2176" b="5004"/>
          <a:stretch/>
        </p:blipFill>
        <p:spPr>
          <a:xfrm>
            <a:off x="425302" y="1407292"/>
            <a:ext cx="8708065" cy="4238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A5B87D2-1DB7-2DF7-8476-097571F23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956796" cy="438150"/>
          </a:xfrm>
        </p:spPr>
        <p:txBody>
          <a:bodyPr/>
          <a:lstStyle/>
          <a:p>
            <a:fld id="{47926633-8994-442F-95FC-2285DB6177C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38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4CB733-DFFC-347C-54D1-DF86D00EB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1097280">
              <a:defRPr/>
            </a:pPr>
            <a:r>
              <a:rPr lang="en-US" sz="4800" dirty="0">
                <a:solidFill>
                  <a:prstClr val="white"/>
                </a:solidFill>
                <a:latin typeface="Nunito"/>
              </a:rPr>
              <a:t>NEXT NC TOOLKIT: </a:t>
            </a:r>
            <a:r>
              <a:rPr lang="en-US" sz="3600" dirty="0">
                <a:solidFill>
                  <a:schemeClr val="bg1"/>
                </a:solidFill>
                <a:latin typeface="Nunito"/>
              </a:rPr>
              <a:t>www.nextncscholarship.org/toolkit/</a:t>
            </a:r>
            <a:endParaRPr lang="en-US" sz="4000" dirty="0">
              <a:solidFill>
                <a:schemeClr val="bg1"/>
              </a:solidFill>
              <a:latin typeface="Nunito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A5B87D2-1DB7-2DF7-8476-097571F23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956796" cy="438150"/>
          </a:xfrm>
        </p:spPr>
        <p:txBody>
          <a:bodyPr/>
          <a:lstStyle/>
          <a:p>
            <a:fld id="{47926633-8994-442F-95FC-2285DB6177CC}" type="slidenum">
              <a:rPr lang="en-US" smtClean="0"/>
              <a:t>17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5C3D7B-D567-A471-8611-27CB9EE9B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20" y="1219451"/>
            <a:ext cx="7775113" cy="63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poster with text and images of people&#10;&#10;Description automatically generated">
            <a:extLst>
              <a:ext uri="{FF2B5EF4-FFF2-40B4-BE49-F238E27FC236}">
                <a16:creationId xmlns:a16="http://schemas.microsoft.com/office/drawing/2014/main" id="{F98479C2-AAEA-593C-61AF-7253F2F236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100" y="1169504"/>
            <a:ext cx="4272325" cy="5427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erson drilling a wood plank&#10;&#10;Description automatically generated">
            <a:extLst>
              <a:ext uri="{FF2B5EF4-FFF2-40B4-BE49-F238E27FC236}">
                <a16:creationId xmlns:a16="http://schemas.microsoft.com/office/drawing/2014/main" id="{89277FEA-3049-BAC8-F021-6C910DC7DC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540" y="3931031"/>
            <a:ext cx="3862411" cy="38624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8352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1AAE43-5A88-84D1-640F-868ABC600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WHAT’S NEXT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3269A4-50DB-8038-9F99-1253B0FCB0B1}"/>
              </a:ext>
            </a:extLst>
          </p:cNvPr>
          <p:cNvSpPr txBox="1"/>
          <p:nvPr/>
        </p:nvSpPr>
        <p:spPr>
          <a:xfrm>
            <a:off x="400050" y="1407291"/>
            <a:ext cx="1392555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3000"/>
              </a:spcAft>
              <a:buSzPct val="125000"/>
            </a:pPr>
            <a:r>
              <a:rPr lang="en-US" sz="3200" dirty="0"/>
              <a:t>Working with partners on a FAFSA completion campaign in late spring and summer, including:</a:t>
            </a:r>
          </a:p>
          <a:p>
            <a:pPr marL="457200" lvl="0" indent="-457200">
              <a:spcAft>
                <a:spcPts val="1800"/>
              </a:spcAft>
              <a:buSzPct val="125000"/>
              <a:buFont typeface="Wingdings" panose="05000000000000000000" pitchFamily="2" charset="2"/>
              <a:buChar char="ü"/>
            </a:pPr>
            <a:r>
              <a:rPr lang="en-US" sz="2800" dirty="0"/>
              <a:t>Graduation toolkit with Next NC Scholarship and FAFSA information</a:t>
            </a:r>
          </a:p>
          <a:p>
            <a:pPr marL="457200" indent="-457200">
              <a:spcAft>
                <a:spcPts val="1800"/>
              </a:spcAft>
              <a:buSzPct val="125000"/>
              <a:buFont typeface="Wingdings" panose="05000000000000000000" pitchFamily="2" charset="2"/>
              <a:buChar char="ü"/>
            </a:pPr>
            <a:r>
              <a:rPr lang="en-US" sz="2800" dirty="0"/>
              <a:t>FAFSA completion mini-grants to community college from John M Belk Endowment</a:t>
            </a:r>
          </a:p>
          <a:p>
            <a:pPr marL="457200" lvl="0" indent="-457200">
              <a:spcAft>
                <a:spcPts val="1800"/>
              </a:spcAft>
              <a:buSzPct val="125000"/>
              <a:buFont typeface="Wingdings" panose="05000000000000000000" pitchFamily="2" charset="2"/>
              <a:buChar char="ü"/>
            </a:pPr>
            <a:r>
              <a:rPr lang="en-US" sz="2800" dirty="0"/>
              <a:t>Next NC Scholarship mailer and emails</a:t>
            </a:r>
          </a:p>
          <a:p>
            <a:pPr marL="457200" lvl="0" indent="-457200">
              <a:spcAft>
                <a:spcPts val="1800"/>
              </a:spcAft>
              <a:buSzPct val="125000"/>
              <a:buFont typeface="Wingdings" panose="05000000000000000000" pitchFamily="2" charset="2"/>
              <a:buChar char="ü"/>
            </a:pPr>
            <a:r>
              <a:rPr lang="en-US" sz="2800" dirty="0"/>
              <a:t>Billboards</a:t>
            </a:r>
          </a:p>
          <a:p>
            <a:pPr marL="457200" lvl="0" indent="-457200">
              <a:spcAft>
                <a:spcPts val="600"/>
              </a:spcAft>
              <a:buSzPct val="125000"/>
              <a:buFont typeface="Wingdings" panose="05000000000000000000" pitchFamily="2" charset="2"/>
              <a:buChar char="ü"/>
            </a:pPr>
            <a:r>
              <a:rPr lang="en-US" sz="2800" dirty="0"/>
              <a:t>1:1 student support stationed at CCs and</a:t>
            </a:r>
          </a:p>
          <a:p>
            <a:pPr lvl="0">
              <a:spcAft>
                <a:spcPts val="1800"/>
              </a:spcAft>
              <a:buSzPct val="125000"/>
            </a:pPr>
            <a:r>
              <a:rPr lang="en-US" sz="2800" dirty="0"/>
              <a:t>     UNCs across the state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8DD0BA-1DBD-8CFB-88D2-056597F5B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894" y="4114800"/>
            <a:ext cx="6486706" cy="3090940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8FFC2A7-2424-FDB1-8FA6-170830379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956796" cy="438150"/>
          </a:xfrm>
        </p:spPr>
        <p:txBody>
          <a:bodyPr/>
          <a:lstStyle/>
          <a:p>
            <a:fld id="{47926633-8994-442F-95FC-2285DB6177C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939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84EDC-8CBC-F6B2-BDA4-ED2A03B16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45069" y="2698230"/>
            <a:ext cx="11289132" cy="2443395"/>
          </a:xfrm>
        </p:spPr>
        <p:txBody>
          <a:bodyPr anchor="ctr"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40235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Diagram 51">
            <a:extLst>
              <a:ext uri="{FF2B5EF4-FFF2-40B4-BE49-F238E27FC236}">
                <a16:creationId xmlns:a16="http://schemas.microsoft.com/office/drawing/2014/main" id="{4CA7F082-FADB-379A-2848-C1E662BAF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7253050"/>
              </p:ext>
            </p:extLst>
          </p:nvPr>
        </p:nvGraphicFramePr>
        <p:xfrm>
          <a:off x="318052" y="1433016"/>
          <a:ext cx="6997147" cy="4517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CCB3F55-67A3-061C-0939-845FEE264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03" y="237857"/>
            <a:ext cx="13745329" cy="849418"/>
          </a:xfrm>
        </p:spPr>
        <p:txBody>
          <a:bodyPr>
            <a:normAutofit fontScale="90000"/>
          </a:bodyPr>
          <a:lstStyle/>
          <a:p>
            <a:r>
              <a:rPr lang="en-US" dirty="0"/>
              <a:t>NCSEAA: HELPING NC PAY FOR EDUCATION</a:t>
            </a:r>
          </a:p>
        </p:txBody>
      </p:sp>
      <p:graphicFrame>
        <p:nvGraphicFramePr>
          <p:cNvPr id="53" name="Diagram 52">
            <a:extLst>
              <a:ext uri="{FF2B5EF4-FFF2-40B4-BE49-F238E27FC236}">
                <a16:creationId xmlns:a16="http://schemas.microsoft.com/office/drawing/2014/main" id="{AB1D28E4-3542-9D7B-25B4-896F662A93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178330"/>
              </p:ext>
            </p:extLst>
          </p:nvPr>
        </p:nvGraphicFramePr>
        <p:xfrm>
          <a:off x="7315199" y="1433016"/>
          <a:ext cx="7089914" cy="4517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4" name="Diagram 53">
            <a:extLst>
              <a:ext uri="{FF2B5EF4-FFF2-40B4-BE49-F238E27FC236}">
                <a16:creationId xmlns:a16="http://schemas.microsoft.com/office/drawing/2014/main" id="{395EEAD1-AA78-BD42-494D-5FE518AF08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3784958"/>
              </p:ext>
            </p:extLst>
          </p:nvPr>
        </p:nvGraphicFramePr>
        <p:xfrm>
          <a:off x="4446103" y="6297151"/>
          <a:ext cx="5738192" cy="144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CD44B21-E95B-1588-1C82-47AAF8A98E9D}"/>
              </a:ext>
            </a:extLst>
          </p:cNvPr>
          <p:cNvSpPr txBox="1">
            <a:spLocks/>
          </p:cNvSpPr>
          <p:nvPr/>
        </p:nvSpPr>
        <p:spPr>
          <a:xfrm>
            <a:off x="10332720" y="7627621"/>
            <a:ext cx="3956796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63040" rtl="0" eaLnBrk="1" latinLnBrk="0" hangingPunct="1">
              <a:defRPr sz="144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152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304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456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8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60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8912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2064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5216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926633-8994-442F-95FC-2285DB6177C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783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570E2-4EA5-D525-F91A-4CE0C86B43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en-US" dirty="0"/>
              <a:t>NEXT NC SCHOLARSHIP</a:t>
            </a:r>
          </a:p>
        </p:txBody>
      </p:sp>
    </p:spTree>
    <p:extLst>
      <p:ext uri="{BB962C8B-B14F-4D97-AF65-F5344CB8AC3E}">
        <p14:creationId xmlns:p14="http://schemas.microsoft.com/office/powerpoint/2010/main" val="1565822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55FEFF-B208-89A2-69DA-0BDE3DC8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26633-8994-442F-95FC-2285DB6177CC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A2650-75B9-7E40-41BC-08DB7C567C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0EECDC-95E2-FC90-BEA2-1EF11A7EE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96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2B90789-6076-98A7-97CC-F064F933C72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9926209" y="1429558"/>
            <a:ext cx="4363307" cy="537048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8AA6BA-4752-C8E9-50B0-CBCDCFB8B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956796" cy="438150"/>
          </a:xfrm>
        </p:spPr>
        <p:txBody>
          <a:bodyPr/>
          <a:lstStyle/>
          <a:p>
            <a:fld id="{47926633-8994-442F-95FC-2285DB6177CC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4D0979-543D-1239-EAE6-88DAA5D4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NC STUDENT AID STUDY GROUP</a:t>
            </a:r>
            <a:r>
              <a:rPr lang="en-US" sz="4000"/>
              <a:t> 2018-2019</a:t>
            </a:r>
            <a:endParaRPr lang="en-US" sz="4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BDD106-38A5-16D1-83C3-F3B21C60A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0883" y="1341299"/>
            <a:ext cx="9585326" cy="6546012"/>
          </a:xfrm>
        </p:spPr>
        <p:txBody>
          <a:bodyPr vert="horz" lIns="109728" tIns="54864" rIns="109728" bIns="54864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800" dirty="0">
                <a:solidFill>
                  <a:schemeClr val="tx2"/>
                </a:solidFill>
              </a:rPr>
              <a:t>Purpose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dirty="0">
                <a:solidFill>
                  <a:srgbClr val="353F43"/>
                </a:solidFill>
              </a:rPr>
              <a:t>Evaluate primary state grant programs that serve NC’s public college students</a:t>
            </a:r>
            <a:br>
              <a:rPr lang="en-US" sz="2400" b="0" dirty="0">
                <a:solidFill>
                  <a:srgbClr val="353F43"/>
                </a:solidFill>
                <a:effectLst/>
              </a:rPr>
            </a:br>
            <a:endParaRPr lang="en-US" sz="2400" b="0" dirty="0">
              <a:solidFill>
                <a:srgbClr val="353F43"/>
              </a:solidFill>
              <a:effectLst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800" dirty="0">
                <a:solidFill>
                  <a:schemeClr val="tx2"/>
                </a:solidFill>
              </a:rPr>
              <a:t>Process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353F43"/>
                </a:solidFill>
              </a:rPr>
              <a:t>A</a:t>
            </a:r>
            <a:r>
              <a:rPr lang="en-US" sz="2400" b="0" dirty="0">
                <a:solidFill>
                  <a:srgbClr val="353F43"/>
                </a:solidFill>
                <a:effectLst/>
              </a:rPr>
              <a:t>ssessed NC grant programs’ strengths and weaknesses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353F43"/>
                </a:solidFill>
              </a:rPr>
              <a:t>Heard from national experts in student financial aid practices across the country</a:t>
            </a:r>
            <a:endParaRPr lang="en-US" sz="2400" b="0" dirty="0">
              <a:solidFill>
                <a:srgbClr val="353F43"/>
              </a:solidFill>
              <a:effectLst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353F43"/>
                </a:solidFill>
              </a:rPr>
              <a:t>Gathered lessons learned through research and best practices in other states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900" dirty="0">
              <a:solidFill>
                <a:srgbClr val="353F4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800" dirty="0">
                <a:solidFill>
                  <a:schemeClr val="tx2"/>
                </a:solidFill>
              </a:rPr>
              <a:t>Outcomes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0" dirty="0">
                <a:solidFill>
                  <a:srgbClr val="353F43"/>
                </a:solidFill>
                <a:effectLst/>
              </a:rPr>
              <a:t>Based on its findings, the Aid Study Group developed </a:t>
            </a:r>
            <a:br>
              <a:rPr lang="en-US" sz="2400" b="0" dirty="0">
                <a:solidFill>
                  <a:srgbClr val="353F43"/>
                </a:solidFill>
                <a:effectLst/>
              </a:rPr>
            </a:br>
            <a:r>
              <a:rPr lang="en-US" sz="2400" b="0" dirty="0">
                <a:solidFill>
                  <a:srgbClr val="353F43"/>
                </a:solidFill>
                <a:effectLst/>
              </a:rPr>
              <a:t>evidence-based reforms to enhance the effectiveness of state aid investments.</a:t>
            </a:r>
            <a:endParaRPr lang="en-US" sz="2400" b="1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 dirty="0">
              <a:solidFill>
                <a:srgbClr val="353F4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400" dirty="0">
              <a:solidFill>
                <a:srgbClr val="353F43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 dirty="0">
              <a:solidFill>
                <a:srgbClr val="353F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92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24CF47-7B60-0DAE-837D-110424F4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RECOMMENDATION: SIMPLIFY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818B336-8449-1185-2555-4A30416AEC7D}"/>
              </a:ext>
            </a:extLst>
          </p:cNvPr>
          <p:cNvSpPr txBox="1">
            <a:spLocks/>
          </p:cNvSpPr>
          <p:nvPr/>
        </p:nvSpPr>
        <p:spPr>
          <a:xfrm>
            <a:off x="236317" y="1250221"/>
            <a:ext cx="14182478" cy="6553591"/>
          </a:xfrm>
          <a:prstGeom prst="rect">
            <a:avLst/>
          </a:prstGeom>
        </p:spPr>
        <p:txBody>
          <a:bodyPr vert="horz" lIns="109728" tIns="54864" rIns="109728" bIns="54864" rtlCol="0" anchor="t">
            <a:noAutofit/>
          </a:bodyPr>
          <a:lstStyle>
            <a:defPPr>
              <a:defRPr lang="en-US"/>
            </a:defPPr>
            <a:lvl1pPr marL="457200" indent="-4572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b="0">
                <a:solidFill>
                  <a:srgbClr val="01151D"/>
                </a:solidFill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defTabSz="1097280">
              <a:spcBef>
                <a:spcPts val="0"/>
              </a:spcBef>
              <a:buNone/>
            </a:pPr>
            <a:r>
              <a:rPr lang="en-US" sz="3200" dirty="0">
                <a:solidFill>
                  <a:srgbClr val="043682"/>
                </a:solidFill>
                <a:latin typeface="+mn-lt"/>
              </a:rPr>
              <a:t>Study Group Recommendation</a:t>
            </a:r>
          </a:p>
          <a:p>
            <a:pPr marL="275844" indent="-275844" defTabSz="1097280">
              <a:lnSpc>
                <a:spcPct val="100000"/>
              </a:lnSpc>
              <a:spcBef>
                <a:spcPts val="1440"/>
              </a:spcBef>
            </a:pPr>
            <a:r>
              <a:rPr lang="en-US" sz="2700" dirty="0">
                <a:latin typeface="Open Sans"/>
              </a:rPr>
              <a:t>Consolidate state’s three public need-based grants into one program </a:t>
            </a:r>
            <a:endParaRPr lang="en-US" sz="2700" dirty="0">
              <a:latin typeface="Open Sans"/>
              <a:ea typeface="Open Sans"/>
              <a:cs typeface="Open Sans"/>
            </a:endParaRPr>
          </a:p>
          <a:p>
            <a:pPr marL="275844" indent="-275844" defTabSz="1097280">
              <a:lnSpc>
                <a:spcPct val="100000"/>
              </a:lnSpc>
              <a:spcBef>
                <a:spcPts val="1440"/>
              </a:spcBef>
            </a:pPr>
            <a:r>
              <a:rPr lang="en-US" sz="2700" dirty="0">
                <a:latin typeface="Open Sans"/>
              </a:rPr>
              <a:t>Allows students and families to understand options and eligibility earlier</a:t>
            </a:r>
            <a:endParaRPr lang="en-US" sz="2700" dirty="0">
              <a:latin typeface="Open Sans"/>
              <a:ea typeface="Open Sans"/>
              <a:cs typeface="Open Sans"/>
            </a:endParaRPr>
          </a:p>
          <a:p>
            <a:pPr marL="275844" indent="-275844" defTabSz="1097280">
              <a:lnSpc>
                <a:spcPct val="100000"/>
              </a:lnSpc>
              <a:spcBef>
                <a:spcPts val="1440"/>
              </a:spcBef>
            </a:pPr>
            <a:r>
              <a:rPr lang="en-US" sz="2700" dirty="0">
                <a:latin typeface="Open Sans"/>
              </a:rPr>
              <a:t>Approved in 2021 State Budget</a:t>
            </a:r>
            <a:endParaRPr lang="en-US" sz="27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69F662-4DB5-1279-731F-98EE946B2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863" y="3792166"/>
            <a:ext cx="6618935" cy="37531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420E3B-822A-05D1-DA37-6F959A29C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884" y="3792166"/>
            <a:ext cx="4356221" cy="394704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4CD4D42-9D23-1FF0-9F60-11A41F5888F9}"/>
              </a:ext>
            </a:extLst>
          </p:cNvPr>
          <p:cNvGrpSpPr/>
          <p:nvPr/>
        </p:nvGrpSpPr>
        <p:grpSpPr>
          <a:xfrm>
            <a:off x="149064" y="4588717"/>
            <a:ext cx="2215963" cy="1088006"/>
            <a:chOff x="124220" y="3823931"/>
            <a:chExt cx="1846636" cy="90667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851B7AB-4663-D9F3-A557-71F12C53BA07}"/>
                </a:ext>
              </a:extLst>
            </p:cNvPr>
            <p:cNvSpPr txBox="1"/>
            <p:nvPr/>
          </p:nvSpPr>
          <p:spPr>
            <a:xfrm>
              <a:off x="124220" y="3823931"/>
              <a:ext cx="1688941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280"/>
              <a:r>
                <a:rPr lang="en-US" b="1" dirty="0">
                  <a:solidFill>
                    <a:srgbClr val="00BFFF"/>
                  </a:solidFill>
                  <a:latin typeface="Nunito"/>
                </a:rPr>
                <a:t>BEFORE</a:t>
              </a:r>
            </a:p>
          </p:txBody>
        </p:sp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08554005-3615-C682-54EB-E126CE3C4966}"/>
                </a:ext>
              </a:extLst>
            </p:cNvPr>
            <p:cNvSpPr/>
            <p:nvPr/>
          </p:nvSpPr>
          <p:spPr>
            <a:xfrm>
              <a:off x="225183" y="4111767"/>
              <a:ext cx="1745673" cy="61883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 dirty="0">
                <a:solidFill>
                  <a:prstClr val="white"/>
                </a:solidFill>
                <a:latin typeface="Open San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05AC1DB-B864-6412-764B-B5350F18821A}"/>
              </a:ext>
            </a:extLst>
          </p:cNvPr>
          <p:cNvGrpSpPr/>
          <p:nvPr/>
        </p:nvGrpSpPr>
        <p:grpSpPr>
          <a:xfrm>
            <a:off x="7238962" y="4584697"/>
            <a:ext cx="2215963" cy="1088006"/>
            <a:chOff x="124220" y="3823931"/>
            <a:chExt cx="1846636" cy="90667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1E87BA-150E-D4DE-0DBC-7A67AD929CA0}"/>
                </a:ext>
              </a:extLst>
            </p:cNvPr>
            <p:cNvSpPr txBox="1"/>
            <p:nvPr/>
          </p:nvSpPr>
          <p:spPr>
            <a:xfrm>
              <a:off x="124220" y="3823931"/>
              <a:ext cx="1688941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280"/>
              <a:r>
                <a:rPr lang="en-US" b="1" dirty="0">
                  <a:solidFill>
                    <a:srgbClr val="00BFFF"/>
                  </a:solidFill>
                  <a:latin typeface="Nunito"/>
                </a:rPr>
                <a:t>AFTER</a:t>
              </a: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0A480B98-566A-A791-194A-0066465D965D}"/>
                </a:ext>
              </a:extLst>
            </p:cNvPr>
            <p:cNvSpPr/>
            <p:nvPr/>
          </p:nvSpPr>
          <p:spPr>
            <a:xfrm>
              <a:off x="225183" y="4111767"/>
              <a:ext cx="1745673" cy="61883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 dirty="0">
                <a:solidFill>
                  <a:prstClr val="white"/>
                </a:solidFill>
                <a:latin typeface="Open Sans"/>
              </a:endParaRPr>
            </a:p>
          </p:txBody>
        </p:sp>
      </p:grp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4A41C18-9192-9ACD-748F-776ED5CE3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956796" cy="438150"/>
          </a:xfrm>
        </p:spPr>
        <p:txBody>
          <a:bodyPr/>
          <a:lstStyle/>
          <a:p>
            <a:fld id="{47926633-8994-442F-95FC-2285DB6177C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229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274402C-25F9-BFB7-EDB9-39ABC7CED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ea typeface="Open Sans" panose="020B0606030504020204" pitchFamily="34" charset="0"/>
                <a:cs typeface="Open Sans" panose="020B0606030504020204" pitchFamily="34" charset="0"/>
              </a:rPr>
              <a:t>NEXT NC SCHOLARSHIP 2024-25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395865-3718-F752-CF6B-71ED1690B9EE}"/>
              </a:ext>
            </a:extLst>
          </p:cNvPr>
          <p:cNvSpPr txBox="1"/>
          <p:nvPr/>
        </p:nvSpPr>
        <p:spPr>
          <a:xfrm>
            <a:off x="1929260" y="7020009"/>
            <a:ext cx="8122632" cy="6426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97280"/>
            <a:endParaRPr lang="en-US" sz="3456" dirty="0">
              <a:solidFill>
                <a:prstClr val="black"/>
              </a:solidFill>
              <a:latin typeface="Open Sans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E9A6B-204C-9028-5E71-2BBDEBECFA6B}"/>
              </a:ext>
            </a:extLst>
          </p:cNvPr>
          <p:cNvSpPr txBox="1"/>
          <p:nvPr/>
        </p:nvSpPr>
        <p:spPr>
          <a:xfrm>
            <a:off x="3057458" y="1714906"/>
            <a:ext cx="8471276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3360" dirty="0">
                <a:solidFill>
                  <a:prstClr val="white"/>
                </a:solidFill>
                <a:latin typeface="Nunito"/>
              </a:rPr>
              <a:t>ADJUSTED GROSS INCOME </a:t>
            </a:r>
            <a:r>
              <a:rPr lang="en-US" sz="3840" dirty="0">
                <a:solidFill>
                  <a:prstClr val="white"/>
                </a:solidFill>
                <a:latin typeface="Nunito"/>
              </a:rPr>
              <a:t>&lt;$75,00</a:t>
            </a:r>
            <a:br>
              <a:rPr lang="en-US" sz="3840" dirty="0">
                <a:solidFill>
                  <a:prstClr val="white"/>
                </a:solidFill>
                <a:latin typeface="Nunito"/>
              </a:rPr>
            </a:br>
            <a:br>
              <a:rPr lang="en-US" sz="1440" dirty="0">
                <a:solidFill>
                  <a:prstClr val="white"/>
                </a:solidFill>
                <a:latin typeface="Nunito"/>
              </a:rPr>
            </a:br>
            <a:r>
              <a:rPr lang="en-US" sz="3360" dirty="0">
                <a:solidFill>
                  <a:prstClr val="white"/>
                </a:solidFill>
                <a:latin typeface="Nunito"/>
              </a:rPr>
              <a:t>EXPECTED FAMILY CONTRIB </a:t>
            </a:r>
            <a:r>
              <a:rPr lang="en-US" sz="3840" dirty="0">
                <a:solidFill>
                  <a:prstClr val="white"/>
                </a:solidFill>
                <a:latin typeface="Nunito"/>
              </a:rPr>
              <a:t>&lt; $7,500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A82C39-92D3-1C71-AAEF-81F873CF6B9B}"/>
              </a:ext>
            </a:extLst>
          </p:cNvPr>
          <p:cNvSpPr txBox="1">
            <a:spLocks/>
          </p:cNvSpPr>
          <p:nvPr/>
        </p:nvSpPr>
        <p:spPr>
          <a:xfrm>
            <a:off x="571674" y="4534123"/>
            <a:ext cx="13466696" cy="2705834"/>
          </a:xfrm>
          <a:prstGeom prst="rect">
            <a:avLst/>
          </a:prstGeom>
          <a:ln w="28575">
            <a:solidFill>
              <a:srgbClr val="29335C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109728" tIns="54864" rIns="109728" bIns="54864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1097280">
              <a:lnSpc>
                <a:spcPct val="100000"/>
              </a:lnSpc>
              <a:spcBef>
                <a:spcPts val="1200"/>
              </a:spcBef>
              <a:spcAft>
                <a:spcPts val="720"/>
              </a:spcAft>
              <a:buNone/>
            </a:pPr>
            <a:r>
              <a:rPr lang="en-US" dirty="0">
                <a:solidFill>
                  <a:srgbClr val="2933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works:</a:t>
            </a:r>
          </a:p>
          <a:p>
            <a:pPr marL="274309" lvl="1" indent="-274320" defTabSz="1097280">
              <a:lnSpc>
                <a:spcPct val="100000"/>
              </a:lnSpc>
              <a:spcBef>
                <a:spcPts val="1200"/>
              </a:spcBef>
              <a:spcAft>
                <a:spcPts val="720"/>
              </a:spcAft>
              <a:buClr>
                <a:srgbClr val="29335C"/>
              </a:buClr>
            </a:pPr>
            <a:r>
              <a:rPr lang="en-US" dirty="0">
                <a:solidFill>
                  <a:srgbClr val="2933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Combines federal Pell Grants and state funds to ensure students get at least the minimum awards of $5,000 for UNC and $3,000 for NCCCS</a:t>
            </a:r>
          </a:p>
          <a:p>
            <a:pPr marL="274309" lvl="1" indent="-274320" defTabSz="1097280">
              <a:lnSpc>
                <a:spcPct val="100000"/>
              </a:lnSpc>
              <a:spcBef>
                <a:spcPts val="1200"/>
              </a:spcBef>
              <a:spcAft>
                <a:spcPts val="720"/>
              </a:spcAft>
              <a:buClr>
                <a:srgbClr val="29335C"/>
              </a:buClr>
            </a:pPr>
            <a:r>
              <a:rPr lang="en-US" dirty="0">
                <a:solidFill>
                  <a:srgbClr val="2933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Eligible students have </a:t>
            </a:r>
            <a:r>
              <a:rPr lang="en-US" b="1" dirty="0">
                <a:solidFill>
                  <a:srgbClr val="3DB5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AGI </a:t>
            </a:r>
            <a:r>
              <a:rPr lang="en-US" b="1" u="sng" dirty="0">
                <a:solidFill>
                  <a:srgbClr val="3DB5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&lt;</a:t>
            </a:r>
            <a:r>
              <a:rPr lang="en-US" b="1" dirty="0">
                <a:solidFill>
                  <a:srgbClr val="3DB5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$80,000 </a:t>
            </a:r>
            <a:r>
              <a:rPr lang="en-US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US" b="1" dirty="0">
                <a:solidFill>
                  <a:srgbClr val="3DB5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SAI (federal need calculation) </a:t>
            </a:r>
            <a:r>
              <a:rPr lang="en-US" b="1" u="sng" dirty="0">
                <a:solidFill>
                  <a:srgbClr val="3DB5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&lt;</a:t>
            </a:r>
            <a:r>
              <a:rPr lang="en-US" b="1" dirty="0">
                <a:solidFill>
                  <a:srgbClr val="3DB5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$7,500</a:t>
            </a:r>
          </a:p>
          <a:p>
            <a:pPr marL="274309" lvl="1" indent="-274320" defTabSz="1097280">
              <a:lnSpc>
                <a:spcPct val="100000"/>
              </a:lnSpc>
              <a:spcBef>
                <a:spcPts val="1200"/>
              </a:spcBef>
              <a:spcAft>
                <a:spcPts val="720"/>
              </a:spcAft>
              <a:buClr>
                <a:srgbClr val="29335C"/>
              </a:buClr>
            </a:pPr>
            <a:r>
              <a:rPr lang="en-US" dirty="0">
                <a:solidFill>
                  <a:srgbClr val="2933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aid is available based on need</a:t>
            </a:r>
          </a:p>
          <a:p>
            <a:pPr marL="960082" lvl="2" indent="-411463" defTabSz="1097280">
              <a:lnSpc>
                <a:spcPct val="100000"/>
              </a:lnSpc>
              <a:spcBef>
                <a:spcPts val="600"/>
              </a:spcBef>
              <a:spcAft>
                <a:spcPts val="720"/>
              </a:spcAft>
              <a:buFont typeface="Courier New" panose="02070309020205020404" pitchFamily="49" charset="0"/>
              <a:buChar char="o"/>
            </a:pPr>
            <a:endParaRPr lang="en-US" sz="24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defTabSz="1097280">
              <a:lnSpc>
                <a:spcPct val="150000"/>
              </a:lnSpc>
              <a:spcBef>
                <a:spcPts val="1200"/>
              </a:spcBef>
              <a:spcAft>
                <a:spcPts val="720"/>
              </a:spcAft>
              <a:buNone/>
            </a:pPr>
            <a:endParaRPr lang="en-US" sz="2400" dirty="0">
              <a:solidFill>
                <a:prstClr val="black"/>
              </a:solidFill>
              <a:highlight>
                <a:srgbClr val="FFFF00"/>
              </a:highlight>
              <a:latin typeface="Nunito" pitchFamily="2" charset="0"/>
              <a:cs typeface="Calibri"/>
            </a:endParaRPr>
          </a:p>
        </p:txBody>
      </p:sp>
      <p:pic>
        <p:nvPicPr>
          <p:cNvPr id="4" name="Picture 3" descr="A green and blue logo&#10;&#10;Description automatically generated">
            <a:extLst>
              <a:ext uri="{FF2B5EF4-FFF2-40B4-BE49-F238E27FC236}">
                <a16:creationId xmlns:a16="http://schemas.microsoft.com/office/drawing/2014/main" id="{9869A3D9-651A-53A5-BCD2-D1E91DB19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6" y="1645920"/>
            <a:ext cx="6107490" cy="2425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B77863-3744-C699-3F8E-573A8BCCF18A}"/>
              </a:ext>
            </a:extLst>
          </p:cNvPr>
          <p:cNvSpPr txBox="1"/>
          <p:nvPr/>
        </p:nvSpPr>
        <p:spPr>
          <a:xfrm>
            <a:off x="6602426" y="1426465"/>
            <a:ext cx="7853045" cy="2857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>
              <a:spcAft>
                <a:spcPts val="1440"/>
              </a:spcAft>
            </a:pPr>
            <a:r>
              <a:rPr lang="en-US" sz="3360" b="1" dirty="0">
                <a:solidFill>
                  <a:srgbClr val="2933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 NC students with AGI </a:t>
            </a:r>
            <a:r>
              <a:rPr lang="en-US" sz="3360" b="1" u="sng" dirty="0">
                <a:solidFill>
                  <a:srgbClr val="2933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&lt;</a:t>
            </a:r>
            <a:r>
              <a:rPr lang="en-US" sz="3360" b="1" dirty="0">
                <a:solidFill>
                  <a:srgbClr val="2933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$80K will qualify for at least $5K to attend a UNC institution and $3K to attend a NC community college</a:t>
            </a:r>
          </a:p>
          <a:p>
            <a:pPr defTabSz="1097280">
              <a:spcAft>
                <a:spcPts val="1440"/>
              </a:spcAft>
            </a:pPr>
            <a:r>
              <a:rPr lang="en-US" sz="336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sz="3360" b="1" dirty="0">
                <a:solidFill>
                  <a:srgbClr val="2933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File a FAFSA to apply</a:t>
            </a:r>
          </a:p>
        </p:txBody>
      </p:sp>
      <p:pic>
        <p:nvPicPr>
          <p:cNvPr id="11" name="Graphic 10" descr="Arrow: Slight curve with solid fill">
            <a:extLst>
              <a:ext uri="{FF2B5EF4-FFF2-40B4-BE49-F238E27FC236}">
                <a16:creationId xmlns:a16="http://schemas.microsoft.com/office/drawing/2014/main" id="{D312B4D5-EDD3-F1D6-E4FB-BA764F936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1726" y="3403262"/>
            <a:ext cx="1097280" cy="1097280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1D4C031-B263-98DB-E145-AA0857745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956796" cy="438150"/>
          </a:xfrm>
        </p:spPr>
        <p:txBody>
          <a:bodyPr/>
          <a:lstStyle/>
          <a:p>
            <a:fld id="{47926633-8994-442F-95FC-2285DB6177C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862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29BC0-B626-5E4D-93FA-E23BB2587E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600" dirty="0"/>
              <a:t>FREE APPLICATION FOR FEDERAL STUDENT AID </a:t>
            </a:r>
            <a:r>
              <a:rPr lang="en-US" dirty="0"/>
              <a:t>FAFSA</a:t>
            </a:r>
          </a:p>
        </p:txBody>
      </p:sp>
    </p:spTree>
    <p:extLst>
      <p:ext uri="{BB962C8B-B14F-4D97-AF65-F5344CB8AC3E}">
        <p14:creationId xmlns:p14="http://schemas.microsoft.com/office/powerpoint/2010/main" val="1413889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DE6CE-5C39-34F5-C0F7-336BFD2E0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98F464A-E5B4-5A91-C97A-F546F6DD1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FAFSA DELAY AND IMPACTS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C9D8E1D-58AC-96EE-5370-1E047E38C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956796" cy="438150"/>
          </a:xfrm>
        </p:spPr>
        <p:txBody>
          <a:bodyPr/>
          <a:lstStyle/>
          <a:p>
            <a:fld id="{47926633-8994-442F-95FC-2285DB6177CC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5407F7-DF5F-D0E8-2297-C71DA46007BE}"/>
              </a:ext>
            </a:extLst>
          </p:cNvPr>
          <p:cNvSpPr/>
          <p:nvPr/>
        </p:nvSpPr>
        <p:spPr>
          <a:xfrm>
            <a:off x="324540" y="1577009"/>
            <a:ext cx="13981320" cy="6507882"/>
          </a:xfrm>
          <a:prstGeom prst="rect">
            <a:avLst/>
          </a:prstGeom>
        </p:spPr>
        <p:txBody>
          <a:bodyPr/>
          <a:lstStyle/>
          <a:p>
            <a:pPr marL="457200" indent="-457200">
              <a:spcAft>
                <a:spcPts val="3000"/>
              </a:spcAft>
              <a:buSzPct val="12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4000" dirty="0"/>
              <a:t>Launch of 2024-25 FAFSA delayed from Oct. to Jan.</a:t>
            </a:r>
          </a:p>
          <a:p>
            <a:pPr marL="457200" indent="-457200">
              <a:spcAft>
                <a:spcPts val="3000"/>
              </a:spcAft>
              <a:buSzPct val="12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4000" dirty="0"/>
              <a:t>Technical issues with FAFSA completion for students</a:t>
            </a:r>
          </a:p>
          <a:p>
            <a:pPr marL="457200" indent="-457200">
              <a:spcAft>
                <a:spcPts val="3000"/>
              </a:spcAft>
              <a:buSzPct val="12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4000" dirty="0"/>
              <a:t>Student record data shared more than 6 months late</a:t>
            </a:r>
          </a:p>
          <a:p>
            <a:pPr marL="457200" indent="-457200">
              <a:spcAft>
                <a:spcPts val="3000"/>
              </a:spcAft>
              <a:buSzPct val="12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4000" dirty="0"/>
              <a:t>Student record data initially incorrect</a:t>
            </a:r>
          </a:p>
          <a:p>
            <a:pPr marL="571500" indent="-571500">
              <a:spcAft>
                <a:spcPts val="3000"/>
              </a:spcAft>
              <a:buClr>
                <a:schemeClr val="accent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4000" dirty="0"/>
              <a:t>Seeing signs of improvement</a:t>
            </a:r>
          </a:p>
        </p:txBody>
      </p:sp>
    </p:spTree>
    <p:extLst>
      <p:ext uri="{BB962C8B-B14F-4D97-AF65-F5344CB8AC3E}">
        <p14:creationId xmlns:p14="http://schemas.microsoft.com/office/powerpoint/2010/main" val="357606882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NCSEAA">
      <a:dk1>
        <a:sysClr val="windowText" lastClr="000000"/>
      </a:dk1>
      <a:lt1>
        <a:sysClr val="window" lastClr="FFFFFF"/>
      </a:lt1>
      <a:dk2>
        <a:srgbClr val="043682"/>
      </a:dk2>
      <a:lt2>
        <a:srgbClr val="008357"/>
      </a:lt2>
      <a:accent1>
        <a:srgbClr val="55BE8E"/>
      </a:accent1>
      <a:accent2>
        <a:srgbClr val="00BFFF"/>
      </a:accent2>
      <a:accent3>
        <a:srgbClr val="A9280A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349BFE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043682"/>
      </a:dk2>
      <a:lt2>
        <a:srgbClr val="008357"/>
      </a:lt2>
      <a:accent1>
        <a:srgbClr val="55BE8E"/>
      </a:accent1>
      <a:accent2>
        <a:srgbClr val="00BFFF"/>
      </a:accent2>
      <a:accent3>
        <a:srgbClr val="A9280A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349BFE"/>
      </a:folHlink>
    </a:clrScheme>
    <a:fontScheme name="Custom 1">
      <a:majorFont>
        <a:latin typeface="Nunito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3_Office Theme">
  <a:themeElements>
    <a:clrScheme name="Custom 2">
      <a:dk1>
        <a:sysClr val="windowText" lastClr="000000"/>
      </a:dk1>
      <a:lt1>
        <a:sysClr val="window" lastClr="FFFFFF"/>
      </a:lt1>
      <a:dk2>
        <a:srgbClr val="043682"/>
      </a:dk2>
      <a:lt2>
        <a:srgbClr val="008357"/>
      </a:lt2>
      <a:accent1>
        <a:srgbClr val="55BE8E"/>
      </a:accent1>
      <a:accent2>
        <a:srgbClr val="00BFFF"/>
      </a:accent2>
      <a:accent3>
        <a:srgbClr val="A9280A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349BFE"/>
      </a:folHlink>
    </a:clrScheme>
    <a:fontScheme name="Custom 1">
      <a:majorFont>
        <a:latin typeface="Nunito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C2C Help Session Slide Applications</Template>
  <TotalTime>0</TotalTime>
  <Words>555</Words>
  <Application>Microsoft Office PowerPoint</Application>
  <PresentationFormat>Custom</PresentationFormat>
  <Paragraphs>99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Nunito</vt:lpstr>
      <vt:lpstr>Open Sans</vt:lpstr>
      <vt:lpstr>Sofia Pro</vt:lpstr>
      <vt:lpstr>Wingdings</vt:lpstr>
      <vt:lpstr>2_Office Theme</vt:lpstr>
      <vt:lpstr>1_Office Theme</vt:lpstr>
      <vt:lpstr>3_Office Theme</vt:lpstr>
      <vt:lpstr>PowerPoint Presentation</vt:lpstr>
      <vt:lpstr>NCSEAA: HELPING NC PAY FOR EDUCATION</vt:lpstr>
      <vt:lpstr>PowerPoint Presentation</vt:lpstr>
      <vt:lpstr>PowerPoint Presentation</vt:lpstr>
      <vt:lpstr>NC STUDENT AID STUDY GROUP 2018-2019</vt:lpstr>
      <vt:lpstr>RECOMMENDATION: SIMPLIFY</vt:lpstr>
      <vt:lpstr>NEXT NC SCHOLARSHIP 2024-25</vt:lpstr>
      <vt:lpstr>PowerPoint Presentation</vt:lpstr>
      <vt:lpstr>FAFSA DELAY AND IMPACTS</vt:lpstr>
      <vt:lpstr>NC FAFSA COMPLETIONS: How are we doing?</vt:lpstr>
      <vt:lpstr>PowerPoint Presentation</vt:lpstr>
      <vt:lpstr>FAFSA RESPONSE TO DATE</vt:lpstr>
      <vt:lpstr>NEW NC FAFSA TRACKER: cfnc.org/fafsatracker </vt:lpstr>
      <vt:lpstr>NEXT NC RESEARCH</vt:lpstr>
      <vt:lpstr>NEXT NC RESEARCH</vt:lpstr>
      <vt:lpstr>NEXT NC WEBSITE: www.nextncscholarship.org</vt:lpstr>
      <vt:lpstr>NEXT NC TOOLKIT: www.nextncscholarship.org/toolkit/</vt:lpstr>
      <vt:lpstr>WHAT’S NEXT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2024-06-10T17:54:10Z</dcterms:created>
  <dcterms:modified xsi:type="dcterms:W3CDTF">2024-06-10T17:55:08Z</dcterms:modified>
</cp:coreProperties>
</file>