
<file path=[Content_Types].xml><?xml version="1.0" encoding="utf-8"?>
<Types xmlns="http://schemas.openxmlformats.org/package/2006/content-types">
  <Default Extension="jpeg" ContentType="image/jpe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62" r:id="rId6"/>
    <p:sldId id="259" r:id="rId7"/>
    <p:sldId id="263" r:id="rId8"/>
    <p:sldId id="265" r:id="rId9"/>
    <p:sldId id="258" r:id="rId10"/>
    <p:sldId id="264" r:id="rId11"/>
    <p:sldId id="266" r:id="rId12"/>
    <p:sldId id="267" r:id="rId13"/>
    <p:sldId id="269" r:id="rId14"/>
    <p:sldId id="268" r:id="rId15"/>
    <p:sldId id="270" r:id="rId16"/>
    <p:sldId id="271" r:id="rId17"/>
    <p:sldId id="272" r:id="rId1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7" d="100"/>
          <a:sy n="107" d="100"/>
        </p:scale>
        <p:origin x="76" y="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17816-CF71-4532-8EB6-588A0A383AB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EF373FD-6168-4B89-B0D8-1F968E6C19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7CEE603-CFDA-4C77-BDD3-3B4F9C41DF15}"/>
              </a:ext>
            </a:extLst>
          </p:cNvPr>
          <p:cNvSpPr>
            <a:spLocks noGrp="1"/>
          </p:cNvSpPr>
          <p:nvPr>
            <p:ph type="dt" sz="half" idx="10"/>
          </p:nvPr>
        </p:nvSpPr>
        <p:spPr/>
        <p:txBody>
          <a:bodyPr/>
          <a:lstStyle/>
          <a:p>
            <a:fld id="{265D4FEC-CBC7-47F0-8E09-A0E91A962E85}" type="datetimeFigureOut">
              <a:rPr lang="en-US" smtClean="0"/>
              <a:t>6/13/2024</a:t>
            </a:fld>
            <a:endParaRPr lang="en-US" dirty="0"/>
          </a:p>
        </p:txBody>
      </p:sp>
      <p:sp>
        <p:nvSpPr>
          <p:cNvPr id="5" name="Footer Placeholder 4">
            <a:extLst>
              <a:ext uri="{FF2B5EF4-FFF2-40B4-BE49-F238E27FC236}">
                <a16:creationId xmlns:a16="http://schemas.microsoft.com/office/drawing/2014/main" id="{CD075CE9-023A-4622-A04B-85D29C9A9C3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CB6D0E6-41F3-48D5-A9CF-2D125C472061}"/>
              </a:ext>
            </a:extLst>
          </p:cNvPr>
          <p:cNvSpPr>
            <a:spLocks noGrp="1"/>
          </p:cNvSpPr>
          <p:nvPr>
            <p:ph type="sldNum" sz="quarter" idx="12"/>
          </p:nvPr>
        </p:nvSpPr>
        <p:spPr/>
        <p:txBody>
          <a:bodyPr/>
          <a:lstStyle/>
          <a:p>
            <a:fld id="{5F53BC35-0B03-4487-B1A0-05E2E376192A}" type="slidenum">
              <a:rPr lang="en-US" smtClean="0"/>
              <a:t>‹#›</a:t>
            </a:fld>
            <a:endParaRPr lang="en-US" dirty="0"/>
          </a:p>
        </p:txBody>
      </p:sp>
    </p:spTree>
    <p:extLst>
      <p:ext uri="{BB962C8B-B14F-4D97-AF65-F5344CB8AC3E}">
        <p14:creationId xmlns:p14="http://schemas.microsoft.com/office/powerpoint/2010/main" val="4224379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7F107-8006-4CE1-BB7E-789830D33A7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7A9008A-7F2A-407C-8313-71EB3FF8338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ADDBBB-DB7F-4A2C-AE7D-0292BB352E51}"/>
              </a:ext>
            </a:extLst>
          </p:cNvPr>
          <p:cNvSpPr>
            <a:spLocks noGrp="1"/>
          </p:cNvSpPr>
          <p:nvPr>
            <p:ph type="dt" sz="half" idx="10"/>
          </p:nvPr>
        </p:nvSpPr>
        <p:spPr/>
        <p:txBody>
          <a:bodyPr/>
          <a:lstStyle/>
          <a:p>
            <a:fld id="{265D4FEC-CBC7-47F0-8E09-A0E91A962E85}" type="datetimeFigureOut">
              <a:rPr lang="en-US" smtClean="0"/>
              <a:t>6/13/2024</a:t>
            </a:fld>
            <a:endParaRPr lang="en-US" dirty="0"/>
          </a:p>
        </p:txBody>
      </p:sp>
      <p:sp>
        <p:nvSpPr>
          <p:cNvPr id="5" name="Footer Placeholder 4">
            <a:extLst>
              <a:ext uri="{FF2B5EF4-FFF2-40B4-BE49-F238E27FC236}">
                <a16:creationId xmlns:a16="http://schemas.microsoft.com/office/drawing/2014/main" id="{2A3F1B46-83AF-46EA-90F9-79F92744B49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AFFBD74-6322-42D6-B276-6F2A11636FF3}"/>
              </a:ext>
            </a:extLst>
          </p:cNvPr>
          <p:cNvSpPr>
            <a:spLocks noGrp="1"/>
          </p:cNvSpPr>
          <p:nvPr>
            <p:ph type="sldNum" sz="quarter" idx="12"/>
          </p:nvPr>
        </p:nvSpPr>
        <p:spPr/>
        <p:txBody>
          <a:bodyPr/>
          <a:lstStyle/>
          <a:p>
            <a:fld id="{5F53BC35-0B03-4487-B1A0-05E2E376192A}" type="slidenum">
              <a:rPr lang="en-US" smtClean="0"/>
              <a:t>‹#›</a:t>
            </a:fld>
            <a:endParaRPr lang="en-US" dirty="0"/>
          </a:p>
        </p:txBody>
      </p:sp>
    </p:spTree>
    <p:extLst>
      <p:ext uri="{BB962C8B-B14F-4D97-AF65-F5344CB8AC3E}">
        <p14:creationId xmlns:p14="http://schemas.microsoft.com/office/powerpoint/2010/main" val="3396351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2CC030-038A-4445-BD1A-268D0E3EDDF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30CAA44-2C54-41DC-93A3-CCDD66EB538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826F9E-B215-4F4F-99FD-F821BC7F0268}"/>
              </a:ext>
            </a:extLst>
          </p:cNvPr>
          <p:cNvSpPr>
            <a:spLocks noGrp="1"/>
          </p:cNvSpPr>
          <p:nvPr>
            <p:ph type="dt" sz="half" idx="10"/>
          </p:nvPr>
        </p:nvSpPr>
        <p:spPr/>
        <p:txBody>
          <a:bodyPr/>
          <a:lstStyle/>
          <a:p>
            <a:fld id="{265D4FEC-CBC7-47F0-8E09-A0E91A962E85}" type="datetimeFigureOut">
              <a:rPr lang="en-US" smtClean="0"/>
              <a:t>6/13/2024</a:t>
            </a:fld>
            <a:endParaRPr lang="en-US" dirty="0"/>
          </a:p>
        </p:txBody>
      </p:sp>
      <p:sp>
        <p:nvSpPr>
          <p:cNvPr id="5" name="Footer Placeholder 4">
            <a:extLst>
              <a:ext uri="{FF2B5EF4-FFF2-40B4-BE49-F238E27FC236}">
                <a16:creationId xmlns:a16="http://schemas.microsoft.com/office/drawing/2014/main" id="{22B9182E-BA19-4FCE-BBB0-E2FF89D3579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3F5091F-9AB3-4622-883C-2B0887E82176}"/>
              </a:ext>
            </a:extLst>
          </p:cNvPr>
          <p:cNvSpPr>
            <a:spLocks noGrp="1"/>
          </p:cNvSpPr>
          <p:nvPr>
            <p:ph type="sldNum" sz="quarter" idx="12"/>
          </p:nvPr>
        </p:nvSpPr>
        <p:spPr/>
        <p:txBody>
          <a:bodyPr/>
          <a:lstStyle/>
          <a:p>
            <a:fld id="{5F53BC35-0B03-4487-B1A0-05E2E376192A}" type="slidenum">
              <a:rPr lang="en-US" smtClean="0"/>
              <a:t>‹#›</a:t>
            </a:fld>
            <a:endParaRPr lang="en-US" dirty="0"/>
          </a:p>
        </p:txBody>
      </p:sp>
    </p:spTree>
    <p:extLst>
      <p:ext uri="{BB962C8B-B14F-4D97-AF65-F5344CB8AC3E}">
        <p14:creationId xmlns:p14="http://schemas.microsoft.com/office/powerpoint/2010/main" val="603277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6D928-9788-4910-86E9-CB614AE516E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EECAF21-082C-499E-8392-4FE0314CCBF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FB8FDB-2012-4136-87DA-CA9B3A3AF3C9}"/>
              </a:ext>
            </a:extLst>
          </p:cNvPr>
          <p:cNvSpPr>
            <a:spLocks noGrp="1"/>
          </p:cNvSpPr>
          <p:nvPr>
            <p:ph type="dt" sz="half" idx="10"/>
          </p:nvPr>
        </p:nvSpPr>
        <p:spPr/>
        <p:txBody>
          <a:bodyPr/>
          <a:lstStyle/>
          <a:p>
            <a:fld id="{265D4FEC-CBC7-47F0-8E09-A0E91A962E85}" type="datetimeFigureOut">
              <a:rPr lang="en-US" smtClean="0"/>
              <a:t>6/13/2024</a:t>
            </a:fld>
            <a:endParaRPr lang="en-US" dirty="0"/>
          </a:p>
        </p:txBody>
      </p:sp>
      <p:sp>
        <p:nvSpPr>
          <p:cNvPr id="5" name="Footer Placeholder 4">
            <a:extLst>
              <a:ext uri="{FF2B5EF4-FFF2-40B4-BE49-F238E27FC236}">
                <a16:creationId xmlns:a16="http://schemas.microsoft.com/office/drawing/2014/main" id="{2FE2EB37-ADB4-4A2E-A1EF-87EAC1BFCE4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CDBC3F8-8806-41ED-BA00-1F750B2E161A}"/>
              </a:ext>
            </a:extLst>
          </p:cNvPr>
          <p:cNvSpPr>
            <a:spLocks noGrp="1"/>
          </p:cNvSpPr>
          <p:nvPr>
            <p:ph type="sldNum" sz="quarter" idx="12"/>
          </p:nvPr>
        </p:nvSpPr>
        <p:spPr/>
        <p:txBody>
          <a:bodyPr/>
          <a:lstStyle/>
          <a:p>
            <a:fld id="{5F53BC35-0B03-4487-B1A0-05E2E376192A}" type="slidenum">
              <a:rPr lang="en-US" smtClean="0"/>
              <a:t>‹#›</a:t>
            </a:fld>
            <a:endParaRPr lang="en-US" dirty="0"/>
          </a:p>
        </p:txBody>
      </p:sp>
    </p:spTree>
    <p:extLst>
      <p:ext uri="{BB962C8B-B14F-4D97-AF65-F5344CB8AC3E}">
        <p14:creationId xmlns:p14="http://schemas.microsoft.com/office/powerpoint/2010/main" val="1725312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E0D8B-4FB1-4A72-9109-C37A5FB98AE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BD74292-A924-4D90-9FF1-A78CFDA8CB5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84313BB-F85D-4377-960A-484B1241395D}"/>
              </a:ext>
            </a:extLst>
          </p:cNvPr>
          <p:cNvSpPr>
            <a:spLocks noGrp="1"/>
          </p:cNvSpPr>
          <p:nvPr>
            <p:ph type="dt" sz="half" idx="10"/>
          </p:nvPr>
        </p:nvSpPr>
        <p:spPr/>
        <p:txBody>
          <a:bodyPr/>
          <a:lstStyle/>
          <a:p>
            <a:fld id="{265D4FEC-CBC7-47F0-8E09-A0E91A962E85}" type="datetimeFigureOut">
              <a:rPr lang="en-US" smtClean="0"/>
              <a:t>6/13/2024</a:t>
            </a:fld>
            <a:endParaRPr lang="en-US" dirty="0"/>
          </a:p>
        </p:txBody>
      </p:sp>
      <p:sp>
        <p:nvSpPr>
          <p:cNvPr id="5" name="Footer Placeholder 4">
            <a:extLst>
              <a:ext uri="{FF2B5EF4-FFF2-40B4-BE49-F238E27FC236}">
                <a16:creationId xmlns:a16="http://schemas.microsoft.com/office/drawing/2014/main" id="{E5E76F3C-9E67-4B3A-A1F8-8CF442C8644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CAFBC17-03B3-4E5C-A2CB-DB88B32FA1EA}"/>
              </a:ext>
            </a:extLst>
          </p:cNvPr>
          <p:cNvSpPr>
            <a:spLocks noGrp="1"/>
          </p:cNvSpPr>
          <p:nvPr>
            <p:ph type="sldNum" sz="quarter" idx="12"/>
          </p:nvPr>
        </p:nvSpPr>
        <p:spPr/>
        <p:txBody>
          <a:bodyPr/>
          <a:lstStyle/>
          <a:p>
            <a:fld id="{5F53BC35-0B03-4487-B1A0-05E2E376192A}" type="slidenum">
              <a:rPr lang="en-US" smtClean="0"/>
              <a:t>‹#›</a:t>
            </a:fld>
            <a:endParaRPr lang="en-US" dirty="0"/>
          </a:p>
        </p:txBody>
      </p:sp>
    </p:spTree>
    <p:extLst>
      <p:ext uri="{BB962C8B-B14F-4D97-AF65-F5344CB8AC3E}">
        <p14:creationId xmlns:p14="http://schemas.microsoft.com/office/powerpoint/2010/main" val="3573555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229DA-85A2-4F44-83EB-3190AFF0909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2C41BE3-C2FF-47CE-A041-D0CAB35E7A3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E1905CB-7563-4331-A7D5-DCD72913323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2BEA2A3-7102-4903-9FA2-7AB546E47021}"/>
              </a:ext>
            </a:extLst>
          </p:cNvPr>
          <p:cNvSpPr>
            <a:spLocks noGrp="1"/>
          </p:cNvSpPr>
          <p:nvPr>
            <p:ph type="dt" sz="half" idx="10"/>
          </p:nvPr>
        </p:nvSpPr>
        <p:spPr/>
        <p:txBody>
          <a:bodyPr/>
          <a:lstStyle/>
          <a:p>
            <a:fld id="{265D4FEC-CBC7-47F0-8E09-A0E91A962E85}" type="datetimeFigureOut">
              <a:rPr lang="en-US" smtClean="0"/>
              <a:t>6/13/2024</a:t>
            </a:fld>
            <a:endParaRPr lang="en-US" dirty="0"/>
          </a:p>
        </p:txBody>
      </p:sp>
      <p:sp>
        <p:nvSpPr>
          <p:cNvPr id="6" name="Footer Placeholder 5">
            <a:extLst>
              <a:ext uri="{FF2B5EF4-FFF2-40B4-BE49-F238E27FC236}">
                <a16:creationId xmlns:a16="http://schemas.microsoft.com/office/drawing/2014/main" id="{D3A19BE5-0654-441F-9AE1-09C7971F768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F2B029E-A5A9-4910-B4F2-122C4F7B919D}"/>
              </a:ext>
            </a:extLst>
          </p:cNvPr>
          <p:cNvSpPr>
            <a:spLocks noGrp="1"/>
          </p:cNvSpPr>
          <p:nvPr>
            <p:ph type="sldNum" sz="quarter" idx="12"/>
          </p:nvPr>
        </p:nvSpPr>
        <p:spPr/>
        <p:txBody>
          <a:bodyPr/>
          <a:lstStyle/>
          <a:p>
            <a:fld id="{5F53BC35-0B03-4487-B1A0-05E2E376192A}" type="slidenum">
              <a:rPr lang="en-US" smtClean="0"/>
              <a:t>‹#›</a:t>
            </a:fld>
            <a:endParaRPr lang="en-US" dirty="0"/>
          </a:p>
        </p:txBody>
      </p:sp>
    </p:spTree>
    <p:extLst>
      <p:ext uri="{BB962C8B-B14F-4D97-AF65-F5344CB8AC3E}">
        <p14:creationId xmlns:p14="http://schemas.microsoft.com/office/powerpoint/2010/main" val="3426035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60EAB-2483-4A6A-A359-23980EA4195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042DE6E-9456-4982-9C33-3B85BBD8EE2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72A954F-B279-4B03-9586-D2B3DA04D11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19780A6-A66A-4904-A609-956BC6E097E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EF8B52C-09FA-4622-940D-001AD69FD6F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15EC200-4205-4091-B41E-0A83C2407B50}"/>
              </a:ext>
            </a:extLst>
          </p:cNvPr>
          <p:cNvSpPr>
            <a:spLocks noGrp="1"/>
          </p:cNvSpPr>
          <p:nvPr>
            <p:ph type="dt" sz="half" idx="10"/>
          </p:nvPr>
        </p:nvSpPr>
        <p:spPr/>
        <p:txBody>
          <a:bodyPr/>
          <a:lstStyle/>
          <a:p>
            <a:fld id="{265D4FEC-CBC7-47F0-8E09-A0E91A962E85}" type="datetimeFigureOut">
              <a:rPr lang="en-US" smtClean="0"/>
              <a:t>6/13/2024</a:t>
            </a:fld>
            <a:endParaRPr lang="en-US" dirty="0"/>
          </a:p>
        </p:txBody>
      </p:sp>
      <p:sp>
        <p:nvSpPr>
          <p:cNvPr id="8" name="Footer Placeholder 7">
            <a:extLst>
              <a:ext uri="{FF2B5EF4-FFF2-40B4-BE49-F238E27FC236}">
                <a16:creationId xmlns:a16="http://schemas.microsoft.com/office/drawing/2014/main" id="{3E13F0C7-F94F-4894-A749-71321C5A7076}"/>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196F99C9-6284-4328-8D41-EF01C064352C}"/>
              </a:ext>
            </a:extLst>
          </p:cNvPr>
          <p:cNvSpPr>
            <a:spLocks noGrp="1"/>
          </p:cNvSpPr>
          <p:nvPr>
            <p:ph type="sldNum" sz="quarter" idx="12"/>
          </p:nvPr>
        </p:nvSpPr>
        <p:spPr/>
        <p:txBody>
          <a:bodyPr/>
          <a:lstStyle/>
          <a:p>
            <a:fld id="{5F53BC35-0B03-4487-B1A0-05E2E376192A}" type="slidenum">
              <a:rPr lang="en-US" smtClean="0"/>
              <a:t>‹#›</a:t>
            </a:fld>
            <a:endParaRPr lang="en-US" dirty="0"/>
          </a:p>
        </p:txBody>
      </p:sp>
    </p:spTree>
    <p:extLst>
      <p:ext uri="{BB962C8B-B14F-4D97-AF65-F5344CB8AC3E}">
        <p14:creationId xmlns:p14="http://schemas.microsoft.com/office/powerpoint/2010/main" val="3227873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09FA4-144E-4076-9EA0-5C8E9E2EA71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A2CAE34-E713-49EC-BADE-BB261330303C}"/>
              </a:ext>
            </a:extLst>
          </p:cNvPr>
          <p:cNvSpPr>
            <a:spLocks noGrp="1"/>
          </p:cNvSpPr>
          <p:nvPr>
            <p:ph type="dt" sz="half" idx="10"/>
          </p:nvPr>
        </p:nvSpPr>
        <p:spPr/>
        <p:txBody>
          <a:bodyPr/>
          <a:lstStyle/>
          <a:p>
            <a:fld id="{265D4FEC-CBC7-47F0-8E09-A0E91A962E85}" type="datetimeFigureOut">
              <a:rPr lang="en-US" smtClean="0"/>
              <a:t>6/13/2024</a:t>
            </a:fld>
            <a:endParaRPr lang="en-US" dirty="0"/>
          </a:p>
        </p:txBody>
      </p:sp>
      <p:sp>
        <p:nvSpPr>
          <p:cNvPr id="4" name="Footer Placeholder 3">
            <a:extLst>
              <a:ext uri="{FF2B5EF4-FFF2-40B4-BE49-F238E27FC236}">
                <a16:creationId xmlns:a16="http://schemas.microsoft.com/office/drawing/2014/main" id="{01C0CF99-07E2-43FB-8F05-97C57FC8B6E5}"/>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7BC969F5-6AC0-47B4-A094-8B5CD12648E9}"/>
              </a:ext>
            </a:extLst>
          </p:cNvPr>
          <p:cNvSpPr>
            <a:spLocks noGrp="1"/>
          </p:cNvSpPr>
          <p:nvPr>
            <p:ph type="sldNum" sz="quarter" idx="12"/>
          </p:nvPr>
        </p:nvSpPr>
        <p:spPr/>
        <p:txBody>
          <a:bodyPr/>
          <a:lstStyle/>
          <a:p>
            <a:fld id="{5F53BC35-0B03-4487-B1A0-05E2E376192A}" type="slidenum">
              <a:rPr lang="en-US" smtClean="0"/>
              <a:t>‹#›</a:t>
            </a:fld>
            <a:endParaRPr lang="en-US" dirty="0"/>
          </a:p>
        </p:txBody>
      </p:sp>
    </p:spTree>
    <p:extLst>
      <p:ext uri="{BB962C8B-B14F-4D97-AF65-F5344CB8AC3E}">
        <p14:creationId xmlns:p14="http://schemas.microsoft.com/office/powerpoint/2010/main" val="219133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88423-9E82-4882-8742-6EB83C62ED61}"/>
              </a:ext>
            </a:extLst>
          </p:cNvPr>
          <p:cNvSpPr>
            <a:spLocks noGrp="1"/>
          </p:cNvSpPr>
          <p:nvPr>
            <p:ph type="dt" sz="half" idx="10"/>
          </p:nvPr>
        </p:nvSpPr>
        <p:spPr/>
        <p:txBody>
          <a:bodyPr/>
          <a:lstStyle/>
          <a:p>
            <a:fld id="{265D4FEC-CBC7-47F0-8E09-A0E91A962E85}" type="datetimeFigureOut">
              <a:rPr lang="en-US" smtClean="0"/>
              <a:t>6/13/2024</a:t>
            </a:fld>
            <a:endParaRPr lang="en-US" dirty="0"/>
          </a:p>
        </p:txBody>
      </p:sp>
      <p:sp>
        <p:nvSpPr>
          <p:cNvPr id="3" name="Footer Placeholder 2">
            <a:extLst>
              <a:ext uri="{FF2B5EF4-FFF2-40B4-BE49-F238E27FC236}">
                <a16:creationId xmlns:a16="http://schemas.microsoft.com/office/drawing/2014/main" id="{018A741F-3E02-47BA-88FB-B2A39A50E561}"/>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681BB6FA-6118-4696-A544-9986D860177B}"/>
              </a:ext>
            </a:extLst>
          </p:cNvPr>
          <p:cNvSpPr>
            <a:spLocks noGrp="1"/>
          </p:cNvSpPr>
          <p:nvPr>
            <p:ph type="sldNum" sz="quarter" idx="12"/>
          </p:nvPr>
        </p:nvSpPr>
        <p:spPr/>
        <p:txBody>
          <a:bodyPr/>
          <a:lstStyle/>
          <a:p>
            <a:fld id="{5F53BC35-0B03-4487-B1A0-05E2E376192A}" type="slidenum">
              <a:rPr lang="en-US" smtClean="0"/>
              <a:t>‹#›</a:t>
            </a:fld>
            <a:endParaRPr lang="en-US" dirty="0"/>
          </a:p>
        </p:txBody>
      </p:sp>
    </p:spTree>
    <p:extLst>
      <p:ext uri="{BB962C8B-B14F-4D97-AF65-F5344CB8AC3E}">
        <p14:creationId xmlns:p14="http://schemas.microsoft.com/office/powerpoint/2010/main" val="2760980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866A0-47B6-430A-9C29-C67658EAEE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B40637B-4BDE-4C9A-AE6A-5D5F5BF285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B48F2A3-B731-44E6-AEFB-9C4584CFE7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DBB82CC-8BDC-4458-B4C6-076CFC173648}"/>
              </a:ext>
            </a:extLst>
          </p:cNvPr>
          <p:cNvSpPr>
            <a:spLocks noGrp="1"/>
          </p:cNvSpPr>
          <p:nvPr>
            <p:ph type="dt" sz="half" idx="10"/>
          </p:nvPr>
        </p:nvSpPr>
        <p:spPr/>
        <p:txBody>
          <a:bodyPr/>
          <a:lstStyle/>
          <a:p>
            <a:fld id="{265D4FEC-CBC7-47F0-8E09-A0E91A962E85}" type="datetimeFigureOut">
              <a:rPr lang="en-US" smtClean="0"/>
              <a:t>6/13/2024</a:t>
            </a:fld>
            <a:endParaRPr lang="en-US" dirty="0"/>
          </a:p>
        </p:txBody>
      </p:sp>
      <p:sp>
        <p:nvSpPr>
          <p:cNvPr id="6" name="Footer Placeholder 5">
            <a:extLst>
              <a:ext uri="{FF2B5EF4-FFF2-40B4-BE49-F238E27FC236}">
                <a16:creationId xmlns:a16="http://schemas.microsoft.com/office/drawing/2014/main" id="{92964A7A-C68D-4E0E-9695-DE237FC35D5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20062C0-C259-45BB-BF92-A35E180698F4}"/>
              </a:ext>
            </a:extLst>
          </p:cNvPr>
          <p:cNvSpPr>
            <a:spLocks noGrp="1"/>
          </p:cNvSpPr>
          <p:nvPr>
            <p:ph type="sldNum" sz="quarter" idx="12"/>
          </p:nvPr>
        </p:nvSpPr>
        <p:spPr/>
        <p:txBody>
          <a:bodyPr/>
          <a:lstStyle/>
          <a:p>
            <a:fld id="{5F53BC35-0B03-4487-B1A0-05E2E376192A}" type="slidenum">
              <a:rPr lang="en-US" smtClean="0"/>
              <a:t>‹#›</a:t>
            </a:fld>
            <a:endParaRPr lang="en-US" dirty="0"/>
          </a:p>
        </p:txBody>
      </p:sp>
    </p:spTree>
    <p:extLst>
      <p:ext uri="{BB962C8B-B14F-4D97-AF65-F5344CB8AC3E}">
        <p14:creationId xmlns:p14="http://schemas.microsoft.com/office/powerpoint/2010/main" val="2547443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7AF13-716C-46C4-AD24-5F8E0AD077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41B21BC-95C8-4667-AA56-6404FA3195A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1925C989-1F3E-4C10-BEDE-3C7081379B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FA6F4FE-E3C5-4196-88C1-C0038E9C9B36}"/>
              </a:ext>
            </a:extLst>
          </p:cNvPr>
          <p:cNvSpPr>
            <a:spLocks noGrp="1"/>
          </p:cNvSpPr>
          <p:nvPr>
            <p:ph type="dt" sz="half" idx="10"/>
          </p:nvPr>
        </p:nvSpPr>
        <p:spPr/>
        <p:txBody>
          <a:bodyPr/>
          <a:lstStyle/>
          <a:p>
            <a:fld id="{265D4FEC-CBC7-47F0-8E09-A0E91A962E85}" type="datetimeFigureOut">
              <a:rPr lang="en-US" smtClean="0"/>
              <a:t>6/13/2024</a:t>
            </a:fld>
            <a:endParaRPr lang="en-US" dirty="0"/>
          </a:p>
        </p:txBody>
      </p:sp>
      <p:sp>
        <p:nvSpPr>
          <p:cNvPr id="6" name="Footer Placeholder 5">
            <a:extLst>
              <a:ext uri="{FF2B5EF4-FFF2-40B4-BE49-F238E27FC236}">
                <a16:creationId xmlns:a16="http://schemas.microsoft.com/office/drawing/2014/main" id="{7EF00F76-474D-4062-B3B7-6A604C13AA6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03F4011-FAFC-43D4-BE6B-9E16C91AC311}"/>
              </a:ext>
            </a:extLst>
          </p:cNvPr>
          <p:cNvSpPr>
            <a:spLocks noGrp="1"/>
          </p:cNvSpPr>
          <p:nvPr>
            <p:ph type="sldNum" sz="quarter" idx="12"/>
          </p:nvPr>
        </p:nvSpPr>
        <p:spPr/>
        <p:txBody>
          <a:bodyPr/>
          <a:lstStyle/>
          <a:p>
            <a:fld id="{5F53BC35-0B03-4487-B1A0-05E2E376192A}" type="slidenum">
              <a:rPr lang="en-US" smtClean="0"/>
              <a:t>‹#›</a:t>
            </a:fld>
            <a:endParaRPr lang="en-US" dirty="0"/>
          </a:p>
        </p:txBody>
      </p:sp>
    </p:spTree>
    <p:extLst>
      <p:ext uri="{BB962C8B-B14F-4D97-AF65-F5344CB8AC3E}">
        <p14:creationId xmlns:p14="http://schemas.microsoft.com/office/powerpoint/2010/main" val="3183890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EBD3FA8-CD9C-4DB4-A8AD-92089F086D8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A9E38F6-FC0F-4E55-8FAE-82F24C6B1F8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A1FD91-F458-46FA-B675-DBAB85482B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5D4FEC-CBC7-47F0-8E09-A0E91A962E85}" type="datetimeFigureOut">
              <a:rPr lang="en-US" smtClean="0"/>
              <a:t>6/13/2024</a:t>
            </a:fld>
            <a:endParaRPr lang="en-US" dirty="0"/>
          </a:p>
        </p:txBody>
      </p:sp>
      <p:sp>
        <p:nvSpPr>
          <p:cNvPr id="5" name="Footer Placeholder 4">
            <a:extLst>
              <a:ext uri="{FF2B5EF4-FFF2-40B4-BE49-F238E27FC236}">
                <a16:creationId xmlns:a16="http://schemas.microsoft.com/office/drawing/2014/main" id="{1A731F2D-798B-4C31-A34F-A2C57B17E45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33F3489-A534-4738-907F-86AD444AF7A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53BC35-0B03-4487-B1A0-05E2E376192A}" type="slidenum">
              <a:rPr lang="en-US" smtClean="0"/>
              <a:t>‹#›</a:t>
            </a:fld>
            <a:endParaRPr lang="en-US" dirty="0"/>
          </a:p>
        </p:txBody>
      </p:sp>
    </p:spTree>
    <p:extLst>
      <p:ext uri="{BB962C8B-B14F-4D97-AF65-F5344CB8AC3E}">
        <p14:creationId xmlns:p14="http://schemas.microsoft.com/office/powerpoint/2010/main" val="15630983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F0971-A4CA-4638-9F8C-B057B2DC1C6E}"/>
              </a:ext>
            </a:extLst>
          </p:cNvPr>
          <p:cNvSpPr>
            <a:spLocks noGrp="1"/>
          </p:cNvSpPr>
          <p:nvPr>
            <p:ph type="ctrTitle"/>
          </p:nvPr>
        </p:nvSpPr>
        <p:spPr>
          <a:xfrm>
            <a:off x="1206632" y="122549"/>
            <a:ext cx="9313682" cy="2196445"/>
          </a:xfrm>
        </p:spPr>
        <p:txBody>
          <a:bodyPr>
            <a:normAutofit/>
          </a:bodyPr>
          <a:lstStyle/>
          <a:p>
            <a:r>
              <a:rPr lang="en-US" sz="4800" dirty="0"/>
              <a:t>Current Issues with the </a:t>
            </a:r>
            <a:br>
              <a:rPr lang="en-US" sz="4800" dirty="0"/>
            </a:br>
            <a:r>
              <a:rPr lang="en-US" sz="4800" dirty="0"/>
              <a:t>Contribution-Based Benefit Cap,</a:t>
            </a:r>
            <a:br>
              <a:rPr lang="en-US" sz="4800" dirty="0"/>
            </a:br>
            <a:r>
              <a:rPr lang="en-US" sz="4800" dirty="0"/>
              <a:t>“</a:t>
            </a:r>
            <a:r>
              <a:rPr lang="en-US" sz="4800" b="1" i="1" dirty="0"/>
              <a:t>The Anti-Spiking Law”</a:t>
            </a:r>
          </a:p>
        </p:txBody>
      </p:sp>
      <p:sp>
        <p:nvSpPr>
          <p:cNvPr id="3" name="Subtitle 2">
            <a:extLst>
              <a:ext uri="{FF2B5EF4-FFF2-40B4-BE49-F238E27FC236}">
                <a16:creationId xmlns:a16="http://schemas.microsoft.com/office/drawing/2014/main" id="{82B42231-9E7D-4FCD-B3A5-168EE4EC3782}"/>
              </a:ext>
            </a:extLst>
          </p:cNvPr>
          <p:cNvSpPr>
            <a:spLocks noGrp="1"/>
          </p:cNvSpPr>
          <p:nvPr>
            <p:ph type="subTitle" idx="1"/>
          </p:nvPr>
        </p:nvSpPr>
        <p:spPr>
          <a:xfrm>
            <a:off x="2349058" y="4360704"/>
            <a:ext cx="7945012" cy="3046456"/>
          </a:xfrm>
        </p:spPr>
        <p:txBody>
          <a:bodyPr/>
          <a:lstStyle/>
          <a:p>
            <a:endParaRPr lang="en-US" dirty="0"/>
          </a:p>
        </p:txBody>
      </p:sp>
      <p:pic>
        <p:nvPicPr>
          <p:cNvPr id="1026" name="Picture 2" descr="https://usavolleyball.org/wp-content/uploads/2021/01/072118toolingtheblock.jpg">
            <a:extLst>
              <a:ext uri="{FF2B5EF4-FFF2-40B4-BE49-F238E27FC236}">
                <a16:creationId xmlns:a16="http://schemas.microsoft.com/office/drawing/2014/main" id="{BBF8B524-9149-4FA7-BB6E-CB959E94ED4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8544" y="2809188"/>
            <a:ext cx="6825987" cy="392626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0A66A411-FF67-4D82-AE6E-97E8C7E73563}"/>
              </a:ext>
            </a:extLst>
          </p:cNvPr>
          <p:cNvSpPr txBox="1"/>
          <p:nvPr/>
        </p:nvSpPr>
        <p:spPr>
          <a:xfrm>
            <a:off x="9508993" y="5542962"/>
            <a:ext cx="2613877" cy="923330"/>
          </a:xfrm>
          <a:prstGeom prst="rect">
            <a:avLst/>
          </a:prstGeom>
          <a:noFill/>
        </p:spPr>
        <p:txBody>
          <a:bodyPr wrap="square" rtlCol="0">
            <a:spAutoFit/>
          </a:bodyPr>
          <a:lstStyle/>
          <a:p>
            <a:r>
              <a:rPr lang="en-US" dirty="0"/>
              <a:t>B. Gordon Watkins III</a:t>
            </a:r>
          </a:p>
          <a:p>
            <a:r>
              <a:rPr lang="en-US" dirty="0"/>
              <a:t>Forsyth County Attorney</a:t>
            </a:r>
          </a:p>
          <a:p>
            <a:r>
              <a:rPr lang="en-US" dirty="0"/>
              <a:t>June 11, 2024</a:t>
            </a:r>
          </a:p>
        </p:txBody>
      </p:sp>
    </p:spTree>
    <p:extLst>
      <p:ext uri="{BB962C8B-B14F-4D97-AF65-F5344CB8AC3E}">
        <p14:creationId xmlns:p14="http://schemas.microsoft.com/office/powerpoint/2010/main" val="35841414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CC8DA-9696-49E1-BE88-08BA4D1FBB2F}"/>
              </a:ext>
            </a:extLst>
          </p:cNvPr>
          <p:cNvSpPr>
            <a:spLocks noGrp="1"/>
          </p:cNvSpPr>
          <p:nvPr>
            <p:ph type="title"/>
          </p:nvPr>
        </p:nvSpPr>
        <p:spPr/>
        <p:txBody>
          <a:bodyPr/>
          <a:lstStyle/>
          <a:p>
            <a:r>
              <a:rPr lang="en-US" dirty="0"/>
              <a:t>       Is Prudence a Spiker?  Probably.</a:t>
            </a:r>
          </a:p>
        </p:txBody>
      </p:sp>
      <p:sp>
        <p:nvSpPr>
          <p:cNvPr id="3" name="Content Placeholder 2">
            <a:extLst>
              <a:ext uri="{FF2B5EF4-FFF2-40B4-BE49-F238E27FC236}">
                <a16:creationId xmlns:a16="http://schemas.microsoft.com/office/drawing/2014/main" id="{4CBC9349-CBBF-48AB-AEAF-41B55D312D72}"/>
              </a:ext>
            </a:extLst>
          </p:cNvPr>
          <p:cNvSpPr>
            <a:spLocks noGrp="1"/>
          </p:cNvSpPr>
          <p:nvPr>
            <p:ph idx="1"/>
          </p:nvPr>
        </p:nvSpPr>
        <p:spPr/>
        <p:txBody>
          <a:bodyPr>
            <a:normAutofit lnSpcReduction="10000"/>
          </a:bodyPr>
          <a:lstStyle/>
          <a:p>
            <a:pPr marL="0" indent="0">
              <a:buNone/>
            </a:pPr>
            <a:r>
              <a:rPr lang="en-US" dirty="0"/>
              <a:t>NC Treasurer’s Example:  6% annual raises annually won’t trigger the Pension-Spiking law if Prudence retires at age 57.</a:t>
            </a:r>
          </a:p>
          <a:p>
            <a:pPr marL="0" indent="0">
              <a:buNone/>
            </a:pPr>
            <a:endParaRPr lang="en-US" dirty="0"/>
          </a:p>
          <a:p>
            <a:pPr marL="0" indent="0">
              <a:buNone/>
            </a:pPr>
            <a:r>
              <a:rPr lang="en-US" b="1" dirty="0"/>
              <a:t>But she will be a spiker if:</a:t>
            </a:r>
          </a:p>
          <a:p>
            <a:pPr marL="514350" indent="-514350">
              <a:buAutoNum type="arabicParenR"/>
            </a:pPr>
            <a:r>
              <a:rPr lang="en-US" dirty="0"/>
              <a:t>She receives credit for vacation time;</a:t>
            </a:r>
          </a:p>
          <a:p>
            <a:pPr marL="514350" indent="-514350">
              <a:buAutoNum type="arabicParenR"/>
            </a:pPr>
            <a:r>
              <a:rPr lang="en-US" dirty="0"/>
              <a:t>She receives credit for sick leave;</a:t>
            </a:r>
          </a:p>
          <a:p>
            <a:pPr marL="514350" indent="-514350">
              <a:buAutoNum type="arabicParenR"/>
            </a:pPr>
            <a:r>
              <a:rPr lang="en-US" dirty="0"/>
              <a:t>She retires before age 57;</a:t>
            </a:r>
          </a:p>
          <a:p>
            <a:pPr marL="514350" indent="-514350">
              <a:buAutoNum type="arabicParenR"/>
            </a:pPr>
            <a:r>
              <a:rPr lang="en-US" dirty="0"/>
              <a:t>She received higher raises in the last few years than in earlier years.  This could be due to a promotion, inflation, or job market tightening.</a:t>
            </a:r>
          </a:p>
          <a:p>
            <a:pPr marL="0" indent="0">
              <a:buNone/>
            </a:pPr>
            <a:endParaRPr lang="en-US" dirty="0"/>
          </a:p>
        </p:txBody>
      </p:sp>
    </p:spTree>
    <p:extLst>
      <p:ext uri="{BB962C8B-B14F-4D97-AF65-F5344CB8AC3E}">
        <p14:creationId xmlns:p14="http://schemas.microsoft.com/office/powerpoint/2010/main" val="29511286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0FB776-31EB-42A9-A09F-048CD2C58224}"/>
              </a:ext>
            </a:extLst>
          </p:cNvPr>
          <p:cNvSpPr>
            <a:spLocks noGrp="1"/>
          </p:cNvSpPr>
          <p:nvPr>
            <p:ph type="title"/>
          </p:nvPr>
        </p:nvSpPr>
        <p:spPr/>
        <p:txBody>
          <a:bodyPr/>
          <a:lstStyle/>
          <a:p>
            <a:r>
              <a:rPr lang="en-US" dirty="0"/>
              <a:t>              Examples on Non-Spiking</a:t>
            </a:r>
          </a:p>
        </p:txBody>
      </p:sp>
      <p:sp>
        <p:nvSpPr>
          <p:cNvPr id="3" name="Content Placeholder 2">
            <a:extLst>
              <a:ext uri="{FF2B5EF4-FFF2-40B4-BE49-F238E27FC236}">
                <a16:creationId xmlns:a16="http://schemas.microsoft.com/office/drawing/2014/main" id="{E4CC6B54-0BBD-4FC7-9BCC-BC28F04EDAFD}"/>
              </a:ext>
            </a:extLst>
          </p:cNvPr>
          <p:cNvSpPr>
            <a:spLocks noGrp="1"/>
          </p:cNvSpPr>
          <p:nvPr>
            <p:ph idx="1"/>
          </p:nvPr>
        </p:nvSpPr>
        <p:spPr/>
        <p:txBody>
          <a:bodyPr>
            <a:normAutofit/>
          </a:bodyPr>
          <a:lstStyle/>
          <a:p>
            <a:r>
              <a:rPr lang="en-US" dirty="0"/>
              <a:t>Average Raise of 6.4% over 30 years, </a:t>
            </a:r>
            <a:r>
              <a:rPr lang="en-US" b="1" dirty="0"/>
              <a:t>4.4% over the last 15 years</a:t>
            </a:r>
            <a:r>
              <a:rPr lang="en-US" dirty="0"/>
              <a:t>, 7.5% in last 4 years.  </a:t>
            </a:r>
          </a:p>
          <a:p>
            <a:endParaRPr lang="en-US" dirty="0"/>
          </a:p>
          <a:p>
            <a:r>
              <a:rPr lang="en-US" dirty="0"/>
              <a:t>Average Raise of 6.2% over 30 years, </a:t>
            </a:r>
            <a:r>
              <a:rPr lang="en-US" b="1" dirty="0"/>
              <a:t>4.6% over the last 15 years</a:t>
            </a:r>
            <a:r>
              <a:rPr lang="en-US" dirty="0"/>
              <a:t>, 7.2% in last 4 years.</a:t>
            </a:r>
          </a:p>
          <a:p>
            <a:endParaRPr lang="en-US" dirty="0"/>
          </a:p>
          <a:p>
            <a:endParaRPr lang="en-US" dirty="0"/>
          </a:p>
          <a:p>
            <a:pPr marL="0" indent="0">
              <a:buNone/>
            </a:pPr>
            <a:r>
              <a:rPr lang="en-US" dirty="0"/>
              <a:t>TIMING IS EVERYTHING.  RAISES EARLY IN AN EMPLOYEE’S CAREER ARE LESS LIKELY TO TRIGGER SPIKING.</a:t>
            </a:r>
          </a:p>
        </p:txBody>
      </p:sp>
    </p:spTree>
    <p:extLst>
      <p:ext uri="{BB962C8B-B14F-4D97-AF65-F5344CB8AC3E}">
        <p14:creationId xmlns:p14="http://schemas.microsoft.com/office/powerpoint/2010/main" val="5942673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3700C-A927-4A9D-B6DB-B8BC214C8951}"/>
              </a:ext>
            </a:extLst>
          </p:cNvPr>
          <p:cNvSpPr>
            <a:spLocks noGrp="1"/>
          </p:cNvSpPr>
          <p:nvPr>
            <p:ph type="title"/>
          </p:nvPr>
        </p:nvSpPr>
        <p:spPr/>
        <p:txBody>
          <a:bodyPr/>
          <a:lstStyle/>
          <a:p>
            <a:r>
              <a:rPr lang="en-US" dirty="0"/>
              <a:t>                 Examples of Spiking</a:t>
            </a:r>
          </a:p>
        </p:txBody>
      </p:sp>
      <p:sp>
        <p:nvSpPr>
          <p:cNvPr id="3" name="Content Placeholder 2">
            <a:extLst>
              <a:ext uri="{FF2B5EF4-FFF2-40B4-BE49-F238E27FC236}">
                <a16:creationId xmlns:a16="http://schemas.microsoft.com/office/drawing/2014/main" id="{C867BD24-987C-4796-9F56-3B28FAF05891}"/>
              </a:ext>
            </a:extLst>
          </p:cNvPr>
          <p:cNvSpPr>
            <a:spLocks noGrp="1"/>
          </p:cNvSpPr>
          <p:nvPr>
            <p:ph idx="1"/>
          </p:nvPr>
        </p:nvSpPr>
        <p:spPr>
          <a:xfrm>
            <a:off x="735291" y="1690688"/>
            <a:ext cx="10897385" cy="5011769"/>
          </a:xfrm>
        </p:spPr>
        <p:txBody>
          <a:bodyPr>
            <a:normAutofit fontScale="92500" lnSpcReduction="10000"/>
          </a:bodyPr>
          <a:lstStyle/>
          <a:p>
            <a:r>
              <a:rPr lang="en-US" dirty="0"/>
              <a:t>Average raise of </a:t>
            </a:r>
            <a:r>
              <a:rPr lang="en-US" b="1" dirty="0"/>
              <a:t>6.5% over 15 years</a:t>
            </a:r>
            <a:r>
              <a:rPr lang="en-US" dirty="0"/>
              <a:t>, 7.3% over the last 4 years.  Age 54, amount $250,000.</a:t>
            </a:r>
          </a:p>
          <a:p>
            <a:endParaRPr lang="en-US" dirty="0"/>
          </a:p>
          <a:p>
            <a:r>
              <a:rPr lang="en-US" dirty="0"/>
              <a:t>Average raise of 7.9% over 28 years, </a:t>
            </a:r>
            <a:r>
              <a:rPr lang="en-US" b="1" dirty="0"/>
              <a:t>4.4% over the last 15 years</a:t>
            </a:r>
            <a:r>
              <a:rPr lang="en-US" dirty="0"/>
              <a:t>, 5.9% over the last 4 years.  Vacation &amp; Sick Leave caused the spiking.  Age 60, amount $50,000.</a:t>
            </a:r>
          </a:p>
          <a:p>
            <a:endParaRPr lang="en-US" dirty="0"/>
          </a:p>
          <a:p>
            <a:r>
              <a:rPr lang="en-US" dirty="0"/>
              <a:t>Average raise of 6.9% over 28 years, </a:t>
            </a:r>
            <a:r>
              <a:rPr lang="en-US" b="1" dirty="0"/>
              <a:t>6.3% over last 15 years</a:t>
            </a:r>
            <a:r>
              <a:rPr lang="en-US" dirty="0"/>
              <a:t>, 6.9% over the last 4 years.  Age 54, amount $150,000.</a:t>
            </a:r>
          </a:p>
          <a:p>
            <a:endParaRPr lang="en-US" dirty="0"/>
          </a:p>
          <a:p>
            <a:r>
              <a:rPr lang="en-US" dirty="0"/>
              <a:t>AGE IS CRUCIALLY IMPORTANT.  BECAUSE OF THE ANNUITY FACTOR, YOUNG RETIREES ARE FAR MORE LIKELY TO TRIGGER SPIKING, AND THE AMOUNT WILL BE HIGHER.</a:t>
            </a:r>
          </a:p>
          <a:p>
            <a:endParaRPr lang="en-US" dirty="0"/>
          </a:p>
          <a:p>
            <a:endParaRPr lang="en-US" dirty="0"/>
          </a:p>
          <a:p>
            <a:endParaRPr lang="en-US" dirty="0"/>
          </a:p>
        </p:txBody>
      </p:sp>
    </p:spTree>
    <p:extLst>
      <p:ext uri="{BB962C8B-B14F-4D97-AF65-F5344CB8AC3E}">
        <p14:creationId xmlns:p14="http://schemas.microsoft.com/office/powerpoint/2010/main" val="17193236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F0B85-7FEC-4E9C-BA2F-359F9856AD50}"/>
              </a:ext>
            </a:extLst>
          </p:cNvPr>
          <p:cNvSpPr>
            <a:spLocks noGrp="1"/>
          </p:cNvSpPr>
          <p:nvPr>
            <p:ph type="title"/>
          </p:nvPr>
        </p:nvSpPr>
        <p:spPr/>
        <p:txBody>
          <a:bodyPr/>
          <a:lstStyle/>
          <a:p>
            <a:r>
              <a:rPr lang="en-US" dirty="0"/>
              <a:t>                                 Impact</a:t>
            </a:r>
          </a:p>
        </p:txBody>
      </p:sp>
      <p:sp>
        <p:nvSpPr>
          <p:cNvPr id="3" name="Content Placeholder 2">
            <a:extLst>
              <a:ext uri="{FF2B5EF4-FFF2-40B4-BE49-F238E27FC236}">
                <a16:creationId xmlns:a16="http://schemas.microsoft.com/office/drawing/2014/main" id="{9F33BDBE-66C8-4A54-8AED-559311F473F7}"/>
              </a:ext>
            </a:extLst>
          </p:cNvPr>
          <p:cNvSpPr>
            <a:spLocks noGrp="1"/>
          </p:cNvSpPr>
          <p:nvPr>
            <p:ph idx="1"/>
          </p:nvPr>
        </p:nvSpPr>
        <p:spPr/>
        <p:txBody>
          <a:bodyPr>
            <a:normAutofit/>
          </a:bodyPr>
          <a:lstStyle/>
          <a:p>
            <a:r>
              <a:rPr lang="en-US" dirty="0"/>
              <a:t>For employees who entered the retirement system prior to January 1, 2015, the County is obligated to pay any anti-spiking fee.</a:t>
            </a:r>
          </a:p>
          <a:p>
            <a:endParaRPr lang="en-US" dirty="0"/>
          </a:p>
          <a:p>
            <a:r>
              <a:rPr lang="en-US" dirty="0"/>
              <a:t>Forsyth has employees retiring in the near future which will require the County to pay $300,000 in anti-spiking payments.  Neither employee has received extravagant raises or been paid above-market salaries.</a:t>
            </a:r>
          </a:p>
          <a:p>
            <a:endParaRPr lang="en-US" dirty="0"/>
          </a:p>
          <a:p>
            <a:r>
              <a:rPr lang="en-US" dirty="0"/>
              <a:t>Other counties have paid millions in anti-spiking payments.</a:t>
            </a:r>
          </a:p>
        </p:txBody>
      </p:sp>
    </p:spTree>
    <p:extLst>
      <p:ext uri="{BB962C8B-B14F-4D97-AF65-F5344CB8AC3E}">
        <p14:creationId xmlns:p14="http://schemas.microsoft.com/office/powerpoint/2010/main" val="24391229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CBC34A-ECE5-4109-98B3-98516D728EE5}"/>
              </a:ext>
            </a:extLst>
          </p:cNvPr>
          <p:cNvSpPr>
            <a:spLocks noGrp="1"/>
          </p:cNvSpPr>
          <p:nvPr>
            <p:ph type="title"/>
          </p:nvPr>
        </p:nvSpPr>
        <p:spPr/>
        <p:txBody>
          <a:bodyPr>
            <a:normAutofit fontScale="90000"/>
          </a:bodyPr>
          <a:lstStyle/>
          <a:p>
            <a:r>
              <a:rPr lang="en-US" dirty="0"/>
              <a:t>    The Law Has Been in Effect for Almost 10 Years</a:t>
            </a:r>
            <a:br>
              <a:rPr lang="en-US" dirty="0"/>
            </a:br>
            <a:r>
              <a:rPr lang="en-US" dirty="0"/>
              <a:t>                     What Has Changed?</a:t>
            </a:r>
          </a:p>
        </p:txBody>
      </p:sp>
      <p:sp>
        <p:nvSpPr>
          <p:cNvPr id="3" name="Content Placeholder 2">
            <a:extLst>
              <a:ext uri="{FF2B5EF4-FFF2-40B4-BE49-F238E27FC236}">
                <a16:creationId xmlns:a16="http://schemas.microsoft.com/office/drawing/2014/main" id="{0CDAE785-AE4D-4EFB-9062-7FDD770904EC}"/>
              </a:ext>
            </a:extLst>
          </p:cNvPr>
          <p:cNvSpPr>
            <a:spLocks noGrp="1"/>
          </p:cNvSpPr>
          <p:nvPr>
            <p:ph idx="1"/>
          </p:nvPr>
        </p:nvSpPr>
        <p:spPr/>
        <p:txBody>
          <a:bodyPr>
            <a:normAutofit lnSpcReduction="10000"/>
          </a:bodyPr>
          <a:lstStyle/>
          <a:p>
            <a:pPr marL="0" indent="0">
              <a:buNone/>
            </a:pPr>
            <a:r>
              <a:rPr lang="en-US" b="1" dirty="0"/>
              <a:t>Inflation</a:t>
            </a:r>
          </a:p>
          <a:p>
            <a:pPr marL="0" indent="0">
              <a:buNone/>
            </a:pPr>
            <a:endParaRPr lang="en-US" dirty="0"/>
          </a:p>
          <a:p>
            <a:endParaRPr lang="en-US" dirty="0"/>
          </a:p>
          <a:p>
            <a:endParaRPr lang="en-US" dirty="0"/>
          </a:p>
          <a:p>
            <a:endParaRPr lang="en-US" dirty="0"/>
          </a:p>
          <a:p>
            <a:endParaRPr lang="en-US" dirty="0"/>
          </a:p>
          <a:p>
            <a:pPr marL="0" indent="0">
              <a:buNone/>
            </a:pPr>
            <a:endParaRPr lang="en-US" b="1" dirty="0"/>
          </a:p>
          <a:p>
            <a:pPr marL="0" indent="0">
              <a:buNone/>
            </a:pPr>
            <a:r>
              <a:rPr lang="en-US" b="1" dirty="0"/>
              <a:t>Tight Labor Market</a:t>
            </a:r>
            <a:r>
              <a:rPr lang="en-US" dirty="0"/>
              <a:t>:  Historically Low Unemployment Rates necessitate wage competition with the private sector and with each other.</a:t>
            </a:r>
          </a:p>
        </p:txBody>
      </p:sp>
      <p:pic>
        <p:nvPicPr>
          <p:cNvPr id="13" name="Picture 12">
            <a:extLst>
              <a:ext uri="{FF2B5EF4-FFF2-40B4-BE49-F238E27FC236}">
                <a16:creationId xmlns:a16="http://schemas.microsoft.com/office/drawing/2014/main" id="{1B24EC73-D2DD-4764-874B-4BEA67CA4D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69065" y="1829635"/>
            <a:ext cx="5347694" cy="2978462"/>
          </a:xfrm>
          <a:prstGeom prst="rect">
            <a:avLst/>
          </a:prstGeom>
        </p:spPr>
      </p:pic>
    </p:spTree>
    <p:extLst>
      <p:ext uri="{BB962C8B-B14F-4D97-AF65-F5344CB8AC3E}">
        <p14:creationId xmlns:p14="http://schemas.microsoft.com/office/powerpoint/2010/main" val="19663679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4A63F1-5676-4E98-B1EB-6C568221D2D1}"/>
              </a:ext>
            </a:extLst>
          </p:cNvPr>
          <p:cNvSpPr>
            <a:spLocks noGrp="1"/>
          </p:cNvSpPr>
          <p:nvPr>
            <p:ph type="title"/>
          </p:nvPr>
        </p:nvSpPr>
        <p:spPr/>
        <p:txBody>
          <a:bodyPr/>
          <a:lstStyle/>
          <a:p>
            <a:r>
              <a:rPr lang="en-US" dirty="0"/>
              <a:t>Paying Employees a Market Wage = Spiking</a:t>
            </a:r>
          </a:p>
        </p:txBody>
      </p:sp>
      <p:sp>
        <p:nvSpPr>
          <p:cNvPr id="3" name="Content Placeholder 2">
            <a:extLst>
              <a:ext uri="{FF2B5EF4-FFF2-40B4-BE49-F238E27FC236}">
                <a16:creationId xmlns:a16="http://schemas.microsoft.com/office/drawing/2014/main" id="{77A3E34B-5161-48A0-98DC-1E9DC6532480}"/>
              </a:ext>
            </a:extLst>
          </p:cNvPr>
          <p:cNvSpPr>
            <a:spLocks noGrp="1"/>
          </p:cNvSpPr>
          <p:nvPr>
            <p:ph idx="1"/>
          </p:nvPr>
        </p:nvSpPr>
        <p:spPr>
          <a:xfrm>
            <a:off x="678729" y="1555423"/>
            <a:ext cx="10850251" cy="4937451"/>
          </a:xfrm>
        </p:spPr>
        <p:txBody>
          <a:bodyPr>
            <a:normAutofit fontScale="92500" lnSpcReduction="10000"/>
          </a:bodyPr>
          <a:lstStyle/>
          <a:p>
            <a:pPr marL="0" indent="0">
              <a:buNone/>
            </a:pPr>
            <a:r>
              <a:rPr lang="en-US" dirty="0"/>
              <a:t>For decades, the inflation rate never exceeded 4%, usually 1.5-3%.  Many counties provided 2-4% raises annually.  This would not trigger the pension spiking formula.</a:t>
            </a:r>
          </a:p>
          <a:p>
            <a:pPr marL="0" indent="0">
              <a:buNone/>
            </a:pPr>
            <a:endParaRPr lang="en-US" dirty="0"/>
          </a:p>
          <a:p>
            <a:pPr marL="0" indent="0">
              <a:buNone/>
            </a:pPr>
            <a:r>
              <a:rPr lang="en-US" dirty="0"/>
              <a:t>No longer.</a:t>
            </a:r>
          </a:p>
          <a:p>
            <a:pPr marL="0" indent="0">
              <a:buNone/>
            </a:pPr>
            <a:endParaRPr lang="en-US" dirty="0"/>
          </a:p>
          <a:p>
            <a:pPr marL="0" indent="0">
              <a:buNone/>
            </a:pPr>
            <a:r>
              <a:rPr lang="en-US" dirty="0"/>
              <a:t>In order to keep up with inflation and wage competition, counties have had to increase salaries.  </a:t>
            </a:r>
            <a:r>
              <a:rPr lang="en-US" b="1" dirty="0"/>
              <a:t>5-6% raises, together with promotions, vacation pay, and sick leave, create spiking.</a:t>
            </a:r>
          </a:p>
          <a:p>
            <a:pPr marL="0" indent="0">
              <a:buNone/>
            </a:pPr>
            <a:endParaRPr lang="en-US" dirty="0"/>
          </a:p>
          <a:p>
            <a:pPr marL="0" indent="0">
              <a:buNone/>
            </a:pPr>
            <a:r>
              <a:rPr lang="en-US" dirty="0"/>
              <a:t>The Treasurer’s Office only assumes a growth rate of 4% in accumulated contributions, even though its investment return is 6.5% or higher.</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1010372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E729D-56B2-4704-85C4-DE46C27F72A6}"/>
              </a:ext>
            </a:extLst>
          </p:cNvPr>
          <p:cNvSpPr>
            <a:spLocks noGrp="1"/>
          </p:cNvSpPr>
          <p:nvPr>
            <p:ph type="title"/>
          </p:nvPr>
        </p:nvSpPr>
        <p:spPr/>
        <p:txBody>
          <a:bodyPr/>
          <a:lstStyle/>
          <a:p>
            <a:r>
              <a:rPr lang="en-US" dirty="0"/>
              <a:t>Counties must Prepare for Extensive Liability</a:t>
            </a:r>
          </a:p>
        </p:txBody>
      </p:sp>
      <p:sp>
        <p:nvSpPr>
          <p:cNvPr id="3" name="Content Placeholder 2">
            <a:extLst>
              <a:ext uri="{FF2B5EF4-FFF2-40B4-BE49-F238E27FC236}">
                <a16:creationId xmlns:a16="http://schemas.microsoft.com/office/drawing/2014/main" id="{CF29ADE2-068F-4BB4-BC72-F4BAABC56076}"/>
              </a:ext>
            </a:extLst>
          </p:cNvPr>
          <p:cNvSpPr>
            <a:spLocks noGrp="1"/>
          </p:cNvSpPr>
          <p:nvPr>
            <p:ph idx="1"/>
          </p:nvPr>
        </p:nvSpPr>
        <p:spPr/>
        <p:txBody>
          <a:bodyPr>
            <a:normAutofit lnSpcReduction="10000"/>
          </a:bodyPr>
          <a:lstStyle/>
          <a:p>
            <a:r>
              <a:rPr lang="en-US" dirty="0"/>
              <a:t>Finance Directors are supposed to provide county commissioners with regular updates regarding the potential liability for highly paid employees (over $130,000 approximately) if they retire in the next year.</a:t>
            </a:r>
          </a:p>
          <a:p>
            <a:endParaRPr lang="en-US" dirty="0"/>
          </a:p>
          <a:p>
            <a:r>
              <a:rPr lang="en-US" dirty="0"/>
              <a:t>Be careful that the potential liability listed may underestimate the true liability.  For example, an employee’s pension dramatically increases when the employee reaches full retirement status.  A pension calculated for an employee with 25 years experience at age 59.99 is 80% of the amount calculated at age 60.  A single day can change the County’s liability by over a hundred thousand dollars.</a:t>
            </a:r>
          </a:p>
        </p:txBody>
      </p:sp>
    </p:spTree>
    <p:extLst>
      <p:ext uri="{BB962C8B-B14F-4D97-AF65-F5344CB8AC3E}">
        <p14:creationId xmlns:p14="http://schemas.microsoft.com/office/powerpoint/2010/main" val="18424167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C0F09-29B4-48AF-9D38-D721B8398D3B}"/>
              </a:ext>
            </a:extLst>
          </p:cNvPr>
          <p:cNvSpPr>
            <a:spLocks noGrp="1"/>
          </p:cNvSpPr>
          <p:nvPr>
            <p:ph type="title"/>
          </p:nvPr>
        </p:nvSpPr>
        <p:spPr/>
        <p:txBody>
          <a:bodyPr/>
          <a:lstStyle/>
          <a:p>
            <a:r>
              <a:rPr lang="en-US" dirty="0"/>
              <a:t>          Issues that Need to be Addressed</a:t>
            </a:r>
          </a:p>
        </p:txBody>
      </p:sp>
      <p:sp>
        <p:nvSpPr>
          <p:cNvPr id="3" name="Content Placeholder 2">
            <a:extLst>
              <a:ext uri="{FF2B5EF4-FFF2-40B4-BE49-F238E27FC236}">
                <a16:creationId xmlns:a16="http://schemas.microsoft.com/office/drawing/2014/main" id="{28E878C4-915C-43CB-BE80-CAE1F9BC13A4}"/>
              </a:ext>
            </a:extLst>
          </p:cNvPr>
          <p:cNvSpPr>
            <a:spLocks noGrp="1"/>
          </p:cNvSpPr>
          <p:nvPr>
            <p:ph idx="1"/>
          </p:nvPr>
        </p:nvSpPr>
        <p:spPr/>
        <p:txBody>
          <a:bodyPr>
            <a:normAutofit/>
          </a:bodyPr>
          <a:lstStyle/>
          <a:p>
            <a:r>
              <a:rPr lang="en-US" dirty="0"/>
              <a:t>Counties may be liable for </a:t>
            </a:r>
            <a:r>
              <a:rPr lang="en-US" b="1" dirty="0"/>
              <a:t>real</a:t>
            </a:r>
            <a:r>
              <a:rPr lang="en-US" dirty="0"/>
              <a:t> spiking, but we have to recognize the economic environment in which we live.  It makes no sense to penalize counties for paying a market wage to retain their leading employees.  The spiking calculations need to be updated.</a:t>
            </a:r>
          </a:p>
          <a:p>
            <a:pPr marL="0" indent="0">
              <a:buNone/>
            </a:pPr>
            <a:endParaRPr lang="en-US" dirty="0"/>
          </a:p>
          <a:p>
            <a:r>
              <a:rPr lang="en-US" dirty="0"/>
              <a:t>Is 4% a realistic number to use for an employee’s investment gains?  The pension system earns 6.5% or more.  If 6.5% were used to calculate accumulated contributions, almost all spiking would disappear.</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022296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7EB2C-6791-4C7A-8FD1-54DBAC526D57}"/>
              </a:ext>
            </a:extLst>
          </p:cNvPr>
          <p:cNvSpPr>
            <a:spLocks noGrp="1"/>
          </p:cNvSpPr>
          <p:nvPr>
            <p:ph type="title"/>
          </p:nvPr>
        </p:nvSpPr>
        <p:spPr/>
        <p:txBody>
          <a:bodyPr/>
          <a:lstStyle/>
          <a:p>
            <a:r>
              <a:rPr lang="en-US" dirty="0"/>
              <a:t>                How Spiking is Portrayed</a:t>
            </a:r>
          </a:p>
        </p:txBody>
      </p:sp>
      <p:sp>
        <p:nvSpPr>
          <p:cNvPr id="3" name="Content Placeholder 2">
            <a:extLst>
              <a:ext uri="{FF2B5EF4-FFF2-40B4-BE49-F238E27FC236}">
                <a16:creationId xmlns:a16="http://schemas.microsoft.com/office/drawing/2014/main" id="{EB788B3D-5BD2-4002-B168-E983D33CEBF8}"/>
              </a:ext>
            </a:extLst>
          </p:cNvPr>
          <p:cNvSpPr>
            <a:spLocks noGrp="1"/>
          </p:cNvSpPr>
          <p:nvPr>
            <p:ph idx="1"/>
          </p:nvPr>
        </p:nvSpPr>
        <p:spPr/>
        <p:txBody>
          <a:bodyPr>
            <a:normAutofit fontScale="92500" lnSpcReduction="20000"/>
          </a:bodyPr>
          <a:lstStyle/>
          <a:p>
            <a:pPr marL="0" indent="0">
              <a:buNone/>
            </a:pPr>
            <a:endParaRPr lang="en-US" sz="3600" dirty="0"/>
          </a:p>
          <a:p>
            <a:pPr marL="0" indent="0">
              <a:buNone/>
            </a:pPr>
            <a:r>
              <a:rPr lang="en-US" sz="3600" dirty="0"/>
              <a:t>“They don’t want to pay for retirement compensation decisions that result in inflated lifetime pensions for their highest-paid employees,” Treasurer Folwell said. “Instead, they want to spread their costs among all members of the retirement system, which is patently unfair to those other employers who are abiding by the letter and spirit of the law.”</a:t>
            </a:r>
          </a:p>
          <a:p>
            <a:pPr marL="0" indent="0">
              <a:buNone/>
            </a:pPr>
            <a:r>
              <a:rPr lang="en-US" sz="3600" dirty="0"/>
              <a:t>            </a:t>
            </a:r>
          </a:p>
          <a:p>
            <a:pPr marL="0" indent="0">
              <a:buNone/>
            </a:pPr>
            <a:r>
              <a:rPr lang="en-US" sz="3600" dirty="0"/>
              <a:t>-The Treasurer was referring to local school boards which had filed suit regarding anti-spiking payments.</a:t>
            </a:r>
          </a:p>
          <a:p>
            <a:pPr marL="0" indent="0">
              <a:buNone/>
            </a:pPr>
            <a:endParaRPr lang="en-US" sz="3600" dirty="0"/>
          </a:p>
          <a:p>
            <a:pPr marL="0" indent="0">
              <a:buNone/>
            </a:pPr>
            <a:endParaRPr lang="en-US" sz="3600" dirty="0"/>
          </a:p>
        </p:txBody>
      </p:sp>
    </p:spTree>
    <p:extLst>
      <p:ext uri="{BB962C8B-B14F-4D97-AF65-F5344CB8AC3E}">
        <p14:creationId xmlns:p14="http://schemas.microsoft.com/office/powerpoint/2010/main" val="571273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28D84-2CD4-497E-8F16-9AB800FE7B7D}"/>
              </a:ext>
            </a:extLst>
          </p:cNvPr>
          <p:cNvSpPr>
            <a:spLocks noGrp="1"/>
          </p:cNvSpPr>
          <p:nvPr>
            <p:ph type="title"/>
          </p:nvPr>
        </p:nvSpPr>
        <p:spPr/>
        <p:txBody>
          <a:bodyPr/>
          <a:lstStyle/>
          <a:p>
            <a:r>
              <a:rPr lang="en-US" dirty="0"/>
              <a:t>  How LGERS Pensions are Calculated</a:t>
            </a:r>
          </a:p>
        </p:txBody>
      </p:sp>
      <p:sp>
        <p:nvSpPr>
          <p:cNvPr id="3" name="Content Placeholder 2">
            <a:extLst>
              <a:ext uri="{FF2B5EF4-FFF2-40B4-BE49-F238E27FC236}">
                <a16:creationId xmlns:a16="http://schemas.microsoft.com/office/drawing/2014/main" id="{58DE410A-C2A8-4EBA-9BD8-D7413897F8FB}"/>
              </a:ext>
            </a:extLst>
          </p:cNvPr>
          <p:cNvSpPr>
            <a:spLocks noGrp="1"/>
          </p:cNvSpPr>
          <p:nvPr>
            <p:ph idx="1"/>
          </p:nvPr>
        </p:nvSpPr>
        <p:spPr>
          <a:xfrm>
            <a:off x="562993" y="2020933"/>
            <a:ext cx="10515600" cy="4351338"/>
          </a:xfrm>
        </p:spPr>
        <p:txBody>
          <a:bodyPr/>
          <a:lstStyle/>
          <a:p>
            <a:pPr marL="0" indent="0">
              <a:buNone/>
            </a:pPr>
            <a:r>
              <a:rPr lang="en-US" dirty="0"/>
              <a:t>Average of 4 Highest Years of Earnings x Years of Service x 1.85%</a:t>
            </a:r>
          </a:p>
          <a:p>
            <a:pPr marL="0" indent="0">
              <a:buNone/>
            </a:pPr>
            <a:endParaRPr lang="en-US" dirty="0"/>
          </a:p>
          <a:p>
            <a:pPr marL="0" indent="0">
              <a:buNone/>
            </a:pPr>
            <a:r>
              <a:rPr lang="en-US" dirty="0"/>
              <a:t>Last Year of Service includes cashed-in vacation, which is typically 6 weeks for long-term employees.  This represents an 11.5% increase in the last year’s salary, or a 2.9% increase in the 4-year average.</a:t>
            </a:r>
          </a:p>
          <a:p>
            <a:pPr marL="0" indent="0">
              <a:buNone/>
            </a:pPr>
            <a:endParaRPr lang="en-US" dirty="0"/>
          </a:p>
          <a:p>
            <a:pPr marL="0" indent="0">
              <a:buNone/>
            </a:pPr>
            <a:r>
              <a:rPr lang="en-US" dirty="0"/>
              <a:t>Sick leave can be added to Years of Service, which is typically 12 months or more for long-term employees.  For a 30-year employee, 12 months are equivalent to a 3.3% increase.</a:t>
            </a:r>
          </a:p>
          <a:p>
            <a:pPr marL="0" indent="0">
              <a:buNone/>
            </a:pPr>
            <a:endParaRPr lang="en-US" dirty="0"/>
          </a:p>
        </p:txBody>
      </p:sp>
    </p:spTree>
    <p:extLst>
      <p:ext uri="{BB962C8B-B14F-4D97-AF65-F5344CB8AC3E}">
        <p14:creationId xmlns:p14="http://schemas.microsoft.com/office/powerpoint/2010/main" val="3590649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EF832-165E-4288-8636-537DD08798B1}"/>
              </a:ext>
            </a:extLst>
          </p:cNvPr>
          <p:cNvSpPr>
            <a:spLocks noGrp="1"/>
          </p:cNvSpPr>
          <p:nvPr>
            <p:ph type="title"/>
          </p:nvPr>
        </p:nvSpPr>
        <p:spPr/>
        <p:txBody>
          <a:bodyPr/>
          <a:lstStyle/>
          <a:p>
            <a:r>
              <a:rPr lang="en-US" dirty="0"/>
              <a:t>     Effect of Vacation &amp; Sick Leave Credit</a:t>
            </a:r>
          </a:p>
        </p:txBody>
      </p:sp>
      <p:sp>
        <p:nvSpPr>
          <p:cNvPr id="3" name="Content Placeholder 2">
            <a:extLst>
              <a:ext uri="{FF2B5EF4-FFF2-40B4-BE49-F238E27FC236}">
                <a16:creationId xmlns:a16="http://schemas.microsoft.com/office/drawing/2014/main" id="{198D3D4D-E5C0-4E32-AE1C-4D23775A4A7D}"/>
              </a:ext>
            </a:extLst>
          </p:cNvPr>
          <p:cNvSpPr>
            <a:spLocks noGrp="1"/>
          </p:cNvSpPr>
          <p:nvPr>
            <p:ph idx="1"/>
          </p:nvPr>
        </p:nvSpPr>
        <p:spPr>
          <a:xfrm>
            <a:off x="688157" y="1825625"/>
            <a:ext cx="10878531" cy="4667250"/>
          </a:xfrm>
        </p:spPr>
        <p:txBody>
          <a:bodyPr>
            <a:normAutofit lnSpcReduction="10000"/>
          </a:bodyPr>
          <a:lstStyle/>
          <a:p>
            <a:pPr marL="0" indent="0">
              <a:buNone/>
            </a:pPr>
            <a:r>
              <a:rPr lang="en-US" dirty="0"/>
              <a:t>2.9% from Vacation + 3.3% from Sick Leave = 6.2% of Extra Benefits</a:t>
            </a:r>
          </a:p>
          <a:p>
            <a:pPr marL="0" indent="0">
              <a:buNone/>
            </a:pPr>
            <a:endParaRPr lang="en-US" dirty="0"/>
          </a:p>
          <a:p>
            <a:pPr marL="0" indent="0">
              <a:buNone/>
            </a:pPr>
            <a:r>
              <a:rPr lang="en-US" dirty="0"/>
              <a:t>Put another way, 1 Year of Sick Leave is equivalent to a raise of 13.2% (13.2%/4 years = 3.3%)</a:t>
            </a:r>
          </a:p>
          <a:p>
            <a:pPr marL="0" indent="0">
              <a:buNone/>
            </a:pPr>
            <a:endParaRPr lang="en-US" dirty="0"/>
          </a:p>
          <a:p>
            <a:pPr marL="0" indent="0">
              <a:buNone/>
            </a:pPr>
            <a:r>
              <a:rPr lang="en-US" dirty="0"/>
              <a:t>Extra Benefits are equivalent to a large, last year raise:</a:t>
            </a:r>
          </a:p>
          <a:p>
            <a:pPr marL="0" indent="0">
              <a:buNone/>
            </a:pPr>
            <a:r>
              <a:rPr lang="en-US" dirty="0"/>
              <a:t>11.5% Vacation + 13.2% Sick Leave ≈ 25% raise equivalent</a:t>
            </a:r>
          </a:p>
          <a:p>
            <a:pPr marL="0" indent="0">
              <a:buNone/>
            </a:pPr>
            <a:endParaRPr lang="en-US" dirty="0"/>
          </a:p>
          <a:p>
            <a:pPr marL="0" indent="0">
              <a:buNone/>
            </a:pPr>
            <a:r>
              <a:rPr lang="en-US" b="1" dirty="0"/>
              <a:t>Although both are explicitly authorized by statute, the Extra Benefits will tip some highly paid employees over the Anti-Spiking threshold.</a:t>
            </a:r>
          </a:p>
        </p:txBody>
      </p:sp>
    </p:spTree>
    <p:extLst>
      <p:ext uri="{BB962C8B-B14F-4D97-AF65-F5344CB8AC3E}">
        <p14:creationId xmlns:p14="http://schemas.microsoft.com/office/powerpoint/2010/main" val="1642174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263B3-B271-4188-8CCE-E7A04E970405}"/>
              </a:ext>
            </a:extLst>
          </p:cNvPr>
          <p:cNvSpPr>
            <a:spLocks noGrp="1"/>
          </p:cNvSpPr>
          <p:nvPr>
            <p:ph type="title"/>
          </p:nvPr>
        </p:nvSpPr>
        <p:spPr/>
        <p:txBody>
          <a:bodyPr/>
          <a:lstStyle/>
          <a:p>
            <a:r>
              <a:rPr lang="en-US" dirty="0"/>
              <a:t>Calculation of Contribution-Based Benefit Cap</a:t>
            </a:r>
          </a:p>
        </p:txBody>
      </p:sp>
      <p:sp>
        <p:nvSpPr>
          <p:cNvPr id="3" name="Content Placeholder 2">
            <a:extLst>
              <a:ext uri="{FF2B5EF4-FFF2-40B4-BE49-F238E27FC236}">
                <a16:creationId xmlns:a16="http://schemas.microsoft.com/office/drawing/2014/main" id="{09C72DB0-961F-4F56-8972-C241E2247CED}"/>
              </a:ext>
            </a:extLst>
          </p:cNvPr>
          <p:cNvSpPr>
            <a:spLocks noGrp="1"/>
          </p:cNvSpPr>
          <p:nvPr>
            <p:ph idx="1"/>
          </p:nvPr>
        </p:nvSpPr>
        <p:spPr/>
        <p:txBody>
          <a:bodyPr/>
          <a:lstStyle/>
          <a:p>
            <a:pPr marL="0" indent="0">
              <a:buNone/>
            </a:pPr>
            <a:r>
              <a:rPr lang="en-US" dirty="0"/>
              <a:t>(Value of Accumulated Benefits/Annuity Factor) x CBBC Factor</a:t>
            </a:r>
          </a:p>
          <a:p>
            <a:pPr marL="0" indent="0">
              <a:buNone/>
            </a:pPr>
            <a:endParaRPr lang="en-US" dirty="0"/>
          </a:p>
          <a:p>
            <a:pPr marL="0" indent="0">
              <a:buNone/>
            </a:pPr>
            <a:r>
              <a:rPr lang="en-US" dirty="0"/>
              <a:t>Accumulated Benefits = Employee’s share of pension contributions (6% of salary), with an </a:t>
            </a:r>
            <a:r>
              <a:rPr lang="en-US" b="1" dirty="0"/>
              <a:t>assumed 4% gain </a:t>
            </a:r>
            <a:r>
              <a:rPr lang="en-US" dirty="0"/>
              <a:t>each year.</a:t>
            </a:r>
          </a:p>
          <a:p>
            <a:pPr marL="0" indent="0">
              <a:buNone/>
            </a:pPr>
            <a:endParaRPr lang="en-US" dirty="0"/>
          </a:p>
          <a:p>
            <a:pPr marL="0" indent="0">
              <a:buNone/>
            </a:pPr>
            <a:r>
              <a:rPr lang="en-US" dirty="0"/>
              <a:t>Annuity Factor = Actuarial Number based upon expected mortality</a:t>
            </a:r>
          </a:p>
          <a:p>
            <a:pPr marL="0" indent="0">
              <a:buNone/>
            </a:pPr>
            <a:endParaRPr lang="en-US" dirty="0"/>
          </a:p>
          <a:p>
            <a:pPr marL="0" indent="0">
              <a:buNone/>
            </a:pPr>
            <a:r>
              <a:rPr lang="en-US" dirty="0"/>
              <a:t>CBBC Factor = 4.7, a number set by the State Pension Board of Trustees</a:t>
            </a:r>
          </a:p>
        </p:txBody>
      </p:sp>
    </p:spTree>
    <p:extLst>
      <p:ext uri="{BB962C8B-B14F-4D97-AF65-F5344CB8AC3E}">
        <p14:creationId xmlns:p14="http://schemas.microsoft.com/office/powerpoint/2010/main" val="1603317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E8443-D9DD-4140-A56F-658970909706}"/>
              </a:ext>
            </a:extLst>
          </p:cNvPr>
          <p:cNvSpPr>
            <a:spLocks noGrp="1"/>
          </p:cNvSpPr>
          <p:nvPr>
            <p:ph type="title"/>
          </p:nvPr>
        </p:nvSpPr>
        <p:spPr>
          <a:xfrm>
            <a:off x="838200" y="365125"/>
            <a:ext cx="10515600" cy="756665"/>
          </a:xfrm>
        </p:spPr>
        <p:txBody>
          <a:bodyPr/>
          <a:lstStyle/>
          <a:p>
            <a:pPr algn="ctr"/>
            <a:r>
              <a:rPr lang="en-US" dirty="0"/>
              <a:t>NC Pension Investment Returns</a:t>
            </a:r>
          </a:p>
        </p:txBody>
      </p:sp>
      <p:pic>
        <p:nvPicPr>
          <p:cNvPr id="9" name="Picture 8">
            <a:extLst>
              <a:ext uri="{FF2B5EF4-FFF2-40B4-BE49-F238E27FC236}">
                <a16:creationId xmlns:a16="http://schemas.microsoft.com/office/drawing/2014/main" id="{CDF0950C-7FC6-42A3-A9E3-8D2B5D4671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76631" y="3422649"/>
            <a:ext cx="3638737" cy="12701"/>
          </a:xfrm>
          <a:prstGeom prst="rect">
            <a:avLst/>
          </a:prstGeom>
        </p:spPr>
      </p:pic>
      <p:pic>
        <p:nvPicPr>
          <p:cNvPr id="14" name="Content Placeholder 13">
            <a:extLst>
              <a:ext uri="{FF2B5EF4-FFF2-40B4-BE49-F238E27FC236}">
                <a16:creationId xmlns:a16="http://schemas.microsoft.com/office/drawing/2014/main" id="{39A7C470-25DB-4905-999F-0189BF5EE9ED}"/>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282046" y="1397763"/>
            <a:ext cx="8305014" cy="5293182"/>
          </a:xfrm>
        </p:spPr>
      </p:pic>
    </p:spTree>
    <p:extLst>
      <p:ext uri="{BB962C8B-B14F-4D97-AF65-F5344CB8AC3E}">
        <p14:creationId xmlns:p14="http://schemas.microsoft.com/office/powerpoint/2010/main" val="638026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98893-B96E-4ED1-AFDF-D3B5B898D865}"/>
              </a:ext>
            </a:extLst>
          </p:cNvPr>
          <p:cNvSpPr>
            <a:spLocks noGrp="1"/>
          </p:cNvSpPr>
          <p:nvPr>
            <p:ph type="title"/>
          </p:nvPr>
        </p:nvSpPr>
        <p:spPr/>
        <p:txBody>
          <a:bodyPr/>
          <a:lstStyle/>
          <a:p>
            <a:r>
              <a:rPr lang="en-US" dirty="0"/>
              <a:t>            Calculation of Spiking Amount</a:t>
            </a:r>
          </a:p>
        </p:txBody>
      </p:sp>
      <p:sp>
        <p:nvSpPr>
          <p:cNvPr id="3" name="Content Placeholder 2">
            <a:extLst>
              <a:ext uri="{FF2B5EF4-FFF2-40B4-BE49-F238E27FC236}">
                <a16:creationId xmlns:a16="http://schemas.microsoft.com/office/drawing/2014/main" id="{0FFA974F-0DA0-4A1D-B92A-7F1DBF7BEBA4}"/>
              </a:ext>
            </a:extLst>
          </p:cNvPr>
          <p:cNvSpPr>
            <a:spLocks noGrp="1"/>
          </p:cNvSpPr>
          <p:nvPr>
            <p:ph idx="1"/>
          </p:nvPr>
        </p:nvSpPr>
        <p:spPr>
          <a:xfrm>
            <a:off x="565607" y="1825624"/>
            <a:ext cx="10982227" cy="4829699"/>
          </a:xfrm>
        </p:spPr>
        <p:txBody>
          <a:bodyPr>
            <a:normAutofit fontScale="85000" lnSpcReduction="20000"/>
          </a:bodyPr>
          <a:lstStyle/>
          <a:p>
            <a:pPr marL="0" indent="0">
              <a:buNone/>
            </a:pPr>
            <a:r>
              <a:rPr lang="en-US" dirty="0"/>
              <a:t>(Earned Pension – Benefit Cap) x Annuity Factor = Spiking Amount </a:t>
            </a:r>
          </a:p>
          <a:p>
            <a:pPr marL="0" indent="0">
              <a:buNone/>
            </a:pPr>
            <a:endParaRPr lang="en-US" dirty="0"/>
          </a:p>
          <a:p>
            <a:pPr marL="0" indent="0">
              <a:buNone/>
            </a:pPr>
            <a:r>
              <a:rPr lang="en-US" dirty="0"/>
              <a:t>Example:</a:t>
            </a:r>
          </a:p>
          <a:p>
            <a:pPr marL="0" indent="0">
              <a:buNone/>
            </a:pPr>
            <a:endParaRPr lang="en-US" dirty="0"/>
          </a:p>
          <a:p>
            <a:pPr marL="0" indent="0">
              <a:buNone/>
            </a:pPr>
            <a:r>
              <a:rPr lang="en-US" dirty="0"/>
              <a:t>$90,000 Earned - $79,000 Benefit Cap = $11,000</a:t>
            </a:r>
          </a:p>
          <a:p>
            <a:pPr marL="0" indent="0">
              <a:buNone/>
            </a:pPr>
            <a:endParaRPr lang="en-US" dirty="0"/>
          </a:p>
          <a:p>
            <a:pPr marL="0" indent="0">
              <a:buNone/>
            </a:pPr>
            <a:r>
              <a:rPr lang="en-US" dirty="0"/>
              <a:t>Annuity Factor for Retiring at Age 54 = 13.345</a:t>
            </a:r>
          </a:p>
          <a:p>
            <a:pPr marL="0" indent="0">
              <a:buNone/>
            </a:pPr>
            <a:endParaRPr lang="en-US" dirty="0"/>
          </a:p>
          <a:p>
            <a:pPr marL="0" indent="0">
              <a:buNone/>
            </a:pPr>
            <a:r>
              <a:rPr lang="en-US" b="1" dirty="0"/>
              <a:t>Spiking Amount = $11,000 x 13.345 = $146,795</a:t>
            </a:r>
          </a:p>
          <a:p>
            <a:pPr marL="0" indent="0">
              <a:buNone/>
            </a:pPr>
            <a:endParaRPr lang="en-US" b="1" dirty="0"/>
          </a:p>
          <a:p>
            <a:pPr marL="0" indent="0">
              <a:buNone/>
            </a:pPr>
            <a:r>
              <a:rPr lang="en-US" b="1" dirty="0"/>
              <a:t>This is for an employee with an average salary increase of 6.9%. Starting salary was $12,000 before rising through the ranks to become a department head.</a:t>
            </a:r>
          </a:p>
        </p:txBody>
      </p:sp>
    </p:spTree>
    <p:extLst>
      <p:ext uri="{BB962C8B-B14F-4D97-AF65-F5344CB8AC3E}">
        <p14:creationId xmlns:p14="http://schemas.microsoft.com/office/powerpoint/2010/main" val="14383827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E291E-2BAB-433D-8AFA-DEFCFB6063C1}"/>
              </a:ext>
            </a:extLst>
          </p:cNvPr>
          <p:cNvSpPr>
            <a:spLocks noGrp="1"/>
          </p:cNvSpPr>
          <p:nvPr>
            <p:ph type="title"/>
          </p:nvPr>
        </p:nvSpPr>
        <p:spPr>
          <a:xfrm>
            <a:off x="838200" y="1"/>
            <a:ext cx="10515600" cy="622168"/>
          </a:xfrm>
        </p:spPr>
        <p:txBody>
          <a:bodyPr>
            <a:normAutofit fontScale="90000"/>
          </a:bodyPr>
          <a:lstStyle/>
          <a:p>
            <a:r>
              <a:rPr lang="en-US" dirty="0"/>
              <a:t>Determining Spiking:  a Combination of Factors</a:t>
            </a:r>
          </a:p>
        </p:txBody>
      </p:sp>
      <p:pic>
        <p:nvPicPr>
          <p:cNvPr id="5" name="Content Placeholder 4">
            <a:extLst>
              <a:ext uri="{FF2B5EF4-FFF2-40B4-BE49-F238E27FC236}">
                <a16:creationId xmlns:a16="http://schemas.microsoft.com/office/drawing/2014/main" id="{317C6E9B-A3DB-4ED4-849A-C89319C9D0E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62053" y="726373"/>
            <a:ext cx="5828459" cy="4410725"/>
          </a:xfrm>
        </p:spPr>
      </p:pic>
      <p:sp>
        <p:nvSpPr>
          <p:cNvPr id="6" name="TextBox 5">
            <a:extLst>
              <a:ext uri="{FF2B5EF4-FFF2-40B4-BE49-F238E27FC236}">
                <a16:creationId xmlns:a16="http://schemas.microsoft.com/office/drawing/2014/main" id="{C17214E8-E2EF-47B8-A6FC-B9D9313E2A95}"/>
              </a:ext>
            </a:extLst>
          </p:cNvPr>
          <p:cNvSpPr txBox="1"/>
          <p:nvPr/>
        </p:nvSpPr>
        <p:spPr>
          <a:xfrm>
            <a:off x="1938779" y="5241303"/>
            <a:ext cx="8314441" cy="1384995"/>
          </a:xfrm>
          <a:prstGeom prst="rect">
            <a:avLst/>
          </a:prstGeom>
          <a:noFill/>
        </p:spPr>
        <p:txBody>
          <a:bodyPr wrap="square" rtlCol="0">
            <a:spAutoFit/>
          </a:bodyPr>
          <a:lstStyle/>
          <a:p>
            <a:r>
              <a:rPr lang="en-US" sz="2800" dirty="0"/>
              <a:t>William:  Can I ask why you are wearing that?</a:t>
            </a:r>
          </a:p>
          <a:p>
            <a:endParaRPr lang="en-US" sz="2800" dirty="0"/>
          </a:p>
          <a:p>
            <a:r>
              <a:rPr lang="en-US" sz="2800" dirty="0"/>
              <a:t>Spike:  Combination of factors.  No clean clothes.</a:t>
            </a:r>
          </a:p>
        </p:txBody>
      </p:sp>
    </p:spTree>
    <p:extLst>
      <p:ext uri="{BB962C8B-B14F-4D97-AF65-F5344CB8AC3E}">
        <p14:creationId xmlns:p14="http://schemas.microsoft.com/office/powerpoint/2010/main" val="16508550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23218-8B21-4840-9F8E-DC5DA59CDD95}"/>
              </a:ext>
            </a:extLst>
          </p:cNvPr>
          <p:cNvSpPr>
            <a:spLocks noGrp="1"/>
          </p:cNvSpPr>
          <p:nvPr>
            <p:ph type="title"/>
          </p:nvPr>
        </p:nvSpPr>
        <p:spPr>
          <a:xfrm>
            <a:off x="838200" y="365126"/>
            <a:ext cx="10515600" cy="906724"/>
          </a:xfrm>
        </p:spPr>
        <p:txBody>
          <a:bodyPr/>
          <a:lstStyle/>
          <a:p>
            <a:r>
              <a:rPr lang="en-US" dirty="0"/>
              <a:t>                 Is Prudence a Spiker?  </a:t>
            </a:r>
          </a:p>
        </p:txBody>
      </p:sp>
      <p:sp>
        <p:nvSpPr>
          <p:cNvPr id="3" name="Content Placeholder 2">
            <a:extLst>
              <a:ext uri="{FF2B5EF4-FFF2-40B4-BE49-F238E27FC236}">
                <a16:creationId xmlns:a16="http://schemas.microsoft.com/office/drawing/2014/main" id="{EFCBD76D-042F-4195-884C-264F64A57DDC}"/>
              </a:ext>
            </a:extLst>
          </p:cNvPr>
          <p:cNvSpPr>
            <a:spLocks noGrp="1"/>
          </p:cNvSpPr>
          <p:nvPr>
            <p:ph idx="1"/>
          </p:nvPr>
        </p:nvSpPr>
        <p:spPr>
          <a:xfrm>
            <a:off x="838200" y="1853906"/>
            <a:ext cx="10515600" cy="4351338"/>
          </a:xfrm>
        </p:spPr>
        <p:txBody>
          <a:bodyPr/>
          <a:lstStyle/>
          <a:p>
            <a:pPr marL="0" indent="0">
              <a:buNone/>
            </a:pPr>
            <a:endParaRPr lang="en-US" dirty="0"/>
          </a:p>
          <a:p>
            <a:endParaRPr lang="en-US" dirty="0"/>
          </a:p>
        </p:txBody>
      </p:sp>
      <p:pic>
        <p:nvPicPr>
          <p:cNvPr id="5" name="Picture 4">
            <a:extLst>
              <a:ext uri="{FF2B5EF4-FFF2-40B4-BE49-F238E27FC236}">
                <a16:creationId xmlns:a16="http://schemas.microsoft.com/office/drawing/2014/main" id="{3389EF81-7D7A-41C3-9AD1-DD27922A713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06631" y="1164872"/>
            <a:ext cx="8116478" cy="5565866"/>
          </a:xfrm>
          <a:prstGeom prst="rect">
            <a:avLst/>
          </a:prstGeom>
        </p:spPr>
      </p:pic>
    </p:spTree>
    <p:extLst>
      <p:ext uri="{BB962C8B-B14F-4D97-AF65-F5344CB8AC3E}">
        <p14:creationId xmlns:p14="http://schemas.microsoft.com/office/powerpoint/2010/main" val="5354613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923</TotalTime>
  <Words>1174</Words>
  <Application>Microsoft Office PowerPoint</Application>
  <PresentationFormat>Widescreen</PresentationFormat>
  <Paragraphs>105</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Current Issues with the  Contribution-Based Benefit Cap, “The Anti-Spiking Law”</vt:lpstr>
      <vt:lpstr>                How Spiking is Portrayed</vt:lpstr>
      <vt:lpstr>  How LGERS Pensions are Calculated</vt:lpstr>
      <vt:lpstr>     Effect of Vacation &amp; Sick Leave Credit</vt:lpstr>
      <vt:lpstr>Calculation of Contribution-Based Benefit Cap</vt:lpstr>
      <vt:lpstr>NC Pension Investment Returns</vt:lpstr>
      <vt:lpstr>            Calculation of Spiking Amount</vt:lpstr>
      <vt:lpstr>Determining Spiking:  a Combination of Factors</vt:lpstr>
      <vt:lpstr>                 Is Prudence a Spiker?  </vt:lpstr>
      <vt:lpstr>       Is Prudence a Spiker?  Probably.</vt:lpstr>
      <vt:lpstr>              Examples on Non-Spiking</vt:lpstr>
      <vt:lpstr>                 Examples of Spiking</vt:lpstr>
      <vt:lpstr>                                 Impact</vt:lpstr>
      <vt:lpstr>    The Law Has Been in Effect for Almost 10 Years                      What Has Changed?</vt:lpstr>
      <vt:lpstr>Paying Employees a Market Wage = Spiking</vt:lpstr>
      <vt:lpstr>Counties must Prepare for Extensive Liability</vt:lpstr>
      <vt:lpstr>          Issues that Need to be Addressed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Contribution-Based Benefit Cap or  Anti-Spiking Law</dc:title>
  <dc:creator>Watkins III, Gordon</dc:creator>
  <cp:lastModifiedBy>Destiny Everett</cp:lastModifiedBy>
  <cp:revision>46</cp:revision>
  <cp:lastPrinted>2024-06-10T19:48:23Z</cp:lastPrinted>
  <dcterms:created xsi:type="dcterms:W3CDTF">2024-05-22T19:36:26Z</dcterms:created>
  <dcterms:modified xsi:type="dcterms:W3CDTF">2024-06-13T15:48:27Z</dcterms:modified>
</cp:coreProperties>
</file>