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8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23"/>
  </p:notesMasterIdLst>
  <p:sldIdLst>
    <p:sldId id="256" r:id="rId2"/>
    <p:sldId id="258" r:id="rId3"/>
    <p:sldId id="260" r:id="rId4"/>
    <p:sldId id="274" r:id="rId5"/>
    <p:sldId id="278" r:id="rId6"/>
    <p:sldId id="259" r:id="rId7"/>
    <p:sldId id="268" r:id="rId8"/>
    <p:sldId id="275" r:id="rId9"/>
    <p:sldId id="261" r:id="rId10"/>
    <p:sldId id="273" r:id="rId11"/>
    <p:sldId id="280" r:id="rId12"/>
    <p:sldId id="276" r:id="rId13"/>
    <p:sldId id="264" r:id="rId14"/>
    <p:sldId id="262" r:id="rId15"/>
    <p:sldId id="263" r:id="rId16"/>
    <p:sldId id="265" r:id="rId17"/>
    <p:sldId id="277" r:id="rId18"/>
    <p:sldId id="269" r:id="rId19"/>
    <p:sldId id="271" r:id="rId20"/>
    <p:sldId id="279" r:id="rId21"/>
    <p:sldId id="26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18"/>
    <p:restoredTop sz="94671"/>
  </p:normalViewPr>
  <p:slideViewPr>
    <p:cSldViewPr snapToGrid="0">
      <p:cViewPr varScale="1">
        <p:scale>
          <a:sx n="97" d="100"/>
          <a:sy n="97" d="100"/>
        </p:scale>
        <p:origin x="9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Users\codycarver\Desktop\Scrap%20Tire%20Disposal%20Data%20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Users\codycarver\Desktop\Scrap%20Tire%20Disposal%20Data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Users\codycarver\Desktop\Scrap%20Tire%20Disposal%20Data%20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Users\codycarver\Desktop\Scrap%20Tire%20Disposal%20Data%20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Users\codycarver\Desktop\Scrap%20Tire%20Disposal%20Data%20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Users\codycarver\Desktop\Scrap%20Tire%20Disposal%20Data%20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Users\codycarver\Desktop\Scrap%20Tire%20Disposal%20Data%20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Users\codycarver\Desktop\Scrap%20Tire%20Disposal%20Data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378741805354913E-2"/>
          <c:y val="2.4502038619607067E-2"/>
          <c:w val="0.92895235923503139"/>
          <c:h val="0.800062769348191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'JM Revised For Chart'!$D$4</c:f>
              <c:strCache>
                <c:ptCount val="1"/>
                <c:pt idx="0">
                  <c:v>Counties - 70%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  <a:softEdge rad="12700"/>
            </a:effectLst>
          </c:spPr>
          <c:invertIfNegative val="0"/>
          <c:cat>
            <c:strRef>
              <c:f>'JM Revised For Chart'!$B$5:$B$19</c:f>
              <c:strCache>
                <c:ptCount val="15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2018-19</c:v>
                </c:pt>
                <c:pt idx="12">
                  <c:v>2019-20</c:v>
                </c:pt>
                <c:pt idx="13">
                  <c:v>2020-21</c:v>
                </c:pt>
                <c:pt idx="14">
                  <c:v>2021-22</c:v>
                </c:pt>
              </c:strCache>
            </c:strRef>
          </c:cat>
          <c:val>
            <c:numRef>
              <c:f>'JM Revised For Chart'!$D$5:$D$19</c:f>
              <c:numCache>
                <c:formatCode>"$"#,##0.00</c:formatCode>
                <c:ptCount val="15"/>
                <c:pt idx="0">
                  <c:v>5133020.95</c:v>
                </c:pt>
                <c:pt idx="1">
                  <c:v>9601836.9710000008</c:v>
                </c:pt>
                <c:pt idx="2">
                  <c:v>10201287.168</c:v>
                </c:pt>
                <c:pt idx="3">
                  <c:v>11101923.939999999</c:v>
                </c:pt>
                <c:pt idx="4">
                  <c:v>11776755.859999998</c:v>
                </c:pt>
                <c:pt idx="5">
                  <c:v>11834423.849999998</c:v>
                </c:pt>
                <c:pt idx="6">
                  <c:v>11774565.959999999</c:v>
                </c:pt>
                <c:pt idx="7">
                  <c:v>12462676.73</c:v>
                </c:pt>
                <c:pt idx="8">
                  <c:v>13200849.92</c:v>
                </c:pt>
                <c:pt idx="9">
                  <c:v>13464534.83</c:v>
                </c:pt>
                <c:pt idx="10">
                  <c:v>13564821.52</c:v>
                </c:pt>
                <c:pt idx="11" formatCode="&quot;$&quot;#,##0.00_);[Red]\(&quot;$&quot;#,##0.00\)">
                  <c:v>14306964.879999999</c:v>
                </c:pt>
                <c:pt idx="12">
                  <c:v>14127853.069999998</c:v>
                </c:pt>
                <c:pt idx="13">
                  <c:v>15156803.119999997</c:v>
                </c:pt>
                <c:pt idx="14">
                  <c:v>17488271.469999999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D6-AE46-90FB-1BC6DFE82538}"/>
            </c:ext>
          </c:extLst>
        </c:ser>
        <c:ser>
          <c:idx val="2"/>
          <c:order val="1"/>
          <c:tx>
            <c:strRef>
              <c:f>'JM Revised For Chart'!$G$4</c:f>
              <c:strCache>
                <c:ptCount val="1"/>
                <c:pt idx="0">
                  <c:v>Scrap Tire Disposal Account (17% prior to 2013, $420,000 after)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  <a:softEdge rad="12700"/>
            </a:effectLst>
          </c:spPr>
          <c:invertIfNegative val="0"/>
          <c:cat>
            <c:strRef>
              <c:f>'JM Revised For Chart'!$B$5:$B$19</c:f>
              <c:strCache>
                <c:ptCount val="15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2018-19</c:v>
                </c:pt>
                <c:pt idx="12">
                  <c:v>2019-20</c:v>
                </c:pt>
                <c:pt idx="13">
                  <c:v>2020-21</c:v>
                </c:pt>
                <c:pt idx="14">
                  <c:v>2021-22</c:v>
                </c:pt>
              </c:strCache>
            </c:strRef>
          </c:cat>
          <c:val>
            <c:numRef>
              <c:f>'JM Revised For Chart'!$G$5:$G$19</c:f>
              <c:numCache>
                <c:formatCode>"$"#,##0.00</c:formatCode>
                <c:ptCount val="15"/>
                <c:pt idx="0">
                  <c:v>1246590.8001999999</c:v>
                </c:pt>
                <c:pt idx="1">
                  <c:v>2331874.6932000001</c:v>
                </c:pt>
                <c:pt idx="2">
                  <c:v>2477455.4545999998</c:v>
                </c:pt>
                <c:pt idx="3">
                  <c:v>2696181.5295000002</c:v>
                </c:pt>
                <c:pt idx="4">
                  <c:v>2860069.2797999997</c:v>
                </c:pt>
                <c:pt idx="5">
                  <c:v>2874074.3660000004</c:v>
                </c:pt>
                <c:pt idx="6">
                  <c:v>420000</c:v>
                </c:pt>
                <c:pt idx="7">
                  <c:v>420000</c:v>
                </c:pt>
                <c:pt idx="8">
                  <c:v>420000</c:v>
                </c:pt>
                <c:pt idx="9">
                  <c:v>420000</c:v>
                </c:pt>
                <c:pt idx="10">
                  <c:v>420000</c:v>
                </c:pt>
                <c:pt idx="11">
                  <c:v>420000</c:v>
                </c:pt>
                <c:pt idx="12">
                  <c:v>420000</c:v>
                </c:pt>
                <c:pt idx="13">
                  <c:v>420000</c:v>
                </c:pt>
                <c:pt idx="14">
                  <c:v>420000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D6-AE46-90FB-1BC6DFE82538}"/>
            </c:ext>
          </c:extLst>
        </c:ser>
        <c:ser>
          <c:idx val="3"/>
          <c:order val="2"/>
          <c:tx>
            <c:strRef>
              <c:f>'JM Revised For Chart'!$H$4</c:f>
              <c:strCache>
                <c:ptCount val="1"/>
                <c:pt idx="0">
                  <c:v>SWMA, IHSC, and BA (13% prior to 2013)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  <a:softEdge rad="12700"/>
            </a:effectLst>
          </c:spPr>
          <c:invertIfNegative val="0"/>
          <c:cat>
            <c:strRef>
              <c:f>'JM Revised For Chart'!$B$5:$B$19</c:f>
              <c:strCache>
                <c:ptCount val="15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2018-19</c:v>
                </c:pt>
                <c:pt idx="12">
                  <c:v>2019-20</c:v>
                </c:pt>
                <c:pt idx="13">
                  <c:v>2020-21</c:v>
                </c:pt>
                <c:pt idx="14">
                  <c:v>2021-22</c:v>
                </c:pt>
              </c:strCache>
            </c:strRef>
          </c:cat>
          <c:val>
            <c:numRef>
              <c:f>'JM Revised For Chart'!$H$5:$H$19</c:f>
              <c:numCache>
                <c:formatCode>"$"#,##0.00</c:formatCode>
                <c:ptCount val="15"/>
                <c:pt idx="0">
                  <c:v>667292.72350000008</c:v>
                </c:pt>
                <c:pt idx="1">
                  <c:v>1248238.8062300002</c:v>
                </c:pt>
                <c:pt idx="2">
                  <c:v>1326167.3318399999</c:v>
                </c:pt>
                <c:pt idx="3">
                  <c:v>1443250.1122000001</c:v>
                </c:pt>
                <c:pt idx="4">
                  <c:v>1530978.2617999997</c:v>
                </c:pt>
                <c:pt idx="5">
                  <c:v>1538475.1004999997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 formatCode="&quot;$&quot;#,##0.00_);[Red]\(&quot;$&quot;#,##0.00\)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D6-AE46-90FB-1BC6DFE82538}"/>
            </c:ext>
          </c:extLst>
        </c:ser>
        <c:ser>
          <c:idx val="1"/>
          <c:order val="3"/>
          <c:tx>
            <c:strRef>
              <c:f>'JM Revised For Chart'!$F$4</c:f>
              <c:strCache>
                <c:ptCount val="1"/>
                <c:pt idx="0">
                  <c:v>General Fund (30% after 2013, less $420,000 to STDA)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  <a:softEdge rad="12700"/>
            </a:effectLst>
          </c:spPr>
          <c:invertIfNegative val="0"/>
          <c:val>
            <c:numRef>
              <c:f>'JM Revised For Chart'!$F$5:$F$19</c:f>
              <c:numCache>
                <c:formatCode>"$"#,##0.00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4626242.54</c:v>
                </c:pt>
                <c:pt idx="7">
                  <c:v>4921147.1900000004</c:v>
                </c:pt>
                <c:pt idx="8">
                  <c:v>5237507.0999999996</c:v>
                </c:pt>
                <c:pt idx="9">
                  <c:v>5350514.9400000004</c:v>
                </c:pt>
                <c:pt idx="10">
                  <c:v>5393494.9500000002</c:v>
                </c:pt>
                <c:pt idx="11">
                  <c:v>5711556.3899999997</c:v>
                </c:pt>
                <c:pt idx="12">
                  <c:v>5634794.1800000006</c:v>
                </c:pt>
                <c:pt idx="13">
                  <c:v>6075772.75</c:v>
                </c:pt>
                <c:pt idx="14">
                  <c:v>7074973.5199999996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D6-AE46-90FB-1BC6DFE825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0547544"/>
        <c:axId val="820543608"/>
      </c:barChart>
      <c:catAx>
        <c:axId val="820547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0543608"/>
        <c:crosses val="autoZero"/>
        <c:auto val="1"/>
        <c:lblAlgn val="ctr"/>
        <c:lblOffset val="100"/>
        <c:noMultiLvlLbl val="0"/>
      </c:catAx>
      <c:valAx>
        <c:axId val="820543608"/>
        <c:scaling>
          <c:orientation val="minMax"/>
          <c:max val="25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054754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731791568573157E-3"/>
                <c:y val="0.3762327303919209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legend>
      <c:legendPos val="b"/>
      <c:layout>
        <c:manualLayout>
          <c:xMode val="edge"/>
          <c:yMode val="edge"/>
          <c:x val="6.0080045138675715E-2"/>
          <c:y val="0.916829217370556"/>
          <c:w val="0.92370452877736753"/>
          <c:h val="8.20687186828919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Scrap Tire Tonnage-</a:t>
            </a:r>
            <a:r>
              <a:rPr lang="en-US" baseline="0"/>
              <a:t> Cherokee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Cherokee!$B$1</c:f>
              <c:strCache>
                <c:ptCount val="1"/>
                <c:pt idx="0">
                  <c:v>Total Scrap Tire Tonnage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Cherokee!$A$2:$A$5</c:f>
              <c:strCache>
                <c:ptCount val="4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</c:strCache>
            </c:strRef>
          </c:cat>
          <c:val>
            <c:numRef>
              <c:f>Cherokee!$B$2:$B$5</c:f>
              <c:numCache>
                <c:formatCode>General</c:formatCode>
                <c:ptCount val="4"/>
                <c:pt idx="0">
                  <c:v>442.2</c:v>
                </c:pt>
                <c:pt idx="1">
                  <c:v>370.62</c:v>
                </c:pt>
                <c:pt idx="2">
                  <c:v>408.31</c:v>
                </c:pt>
                <c:pt idx="3">
                  <c:v>421.14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0A-C941-B2C8-0F3D30E7D3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2590111"/>
        <c:axId val="1462742607"/>
      </c:barChart>
      <c:catAx>
        <c:axId val="1692590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2742607"/>
        <c:crosses val="autoZero"/>
        <c:auto val="1"/>
        <c:lblAlgn val="ctr"/>
        <c:lblOffset val="100"/>
        <c:noMultiLvlLbl val="0"/>
      </c:catAx>
      <c:valAx>
        <c:axId val="14627426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2590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Cost</a:t>
            </a:r>
            <a:r>
              <a:rPr lang="en-US" baseline="0"/>
              <a:t> of Disposal Revenue Streams Per Fiscal Year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'Cherokee (2)'!$C$1</c:f>
              <c:strCache>
                <c:ptCount val="1"/>
                <c:pt idx="0">
                  <c:v>Grants Received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'Cherokee (2)'!$A$2:$A$5</c:f>
              <c:strCache>
                <c:ptCount val="4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</c:strCache>
            </c:strRef>
          </c:cat>
          <c:val>
            <c:numRef>
              <c:f>'Cherokee (2)'!$C$2:$C$5</c:f>
              <c:numCache>
                <c:formatCode>_("$"* #,##0_);_("$"* \(#,##0\);_("$"* "-"??_);_(@_)</c:formatCode>
                <c:ptCount val="4"/>
                <c:pt idx="0">
                  <c:v>10866</c:v>
                </c:pt>
                <c:pt idx="1">
                  <c:v>1086</c:v>
                </c:pt>
                <c:pt idx="2">
                  <c:v>1797</c:v>
                </c:pt>
                <c:pt idx="3">
                  <c:v>1320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32-6149-BF83-0BDED4A9E862}"/>
            </c:ext>
          </c:extLst>
        </c:ser>
        <c:ser>
          <c:idx val="1"/>
          <c:order val="1"/>
          <c:tx>
            <c:strRef>
              <c:f>'Cherokee (2)'!$D$1</c:f>
              <c:strCache>
                <c:ptCount val="1"/>
                <c:pt idx="0">
                  <c:v>Tax Distribution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'Cherokee (2)'!$A$2:$A$5</c:f>
              <c:strCache>
                <c:ptCount val="4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</c:strCache>
            </c:strRef>
          </c:cat>
          <c:val>
            <c:numRef>
              <c:f>'Cherokee (2)'!$D$2:$D$5</c:f>
              <c:numCache>
                <c:formatCode>_("$"* #,##0_);_("$"* \(#,##0\);_("$"* "-"??_);_(@_)</c:formatCode>
                <c:ptCount val="4"/>
                <c:pt idx="0">
                  <c:v>40031.61</c:v>
                </c:pt>
                <c:pt idx="1">
                  <c:v>41421.74</c:v>
                </c:pt>
                <c:pt idx="2">
                  <c:v>39629.800000000003</c:v>
                </c:pt>
                <c:pt idx="3">
                  <c:v>46803.58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32-6149-BF83-0BDED4A9E862}"/>
            </c:ext>
          </c:extLst>
        </c:ser>
        <c:ser>
          <c:idx val="2"/>
          <c:order val="2"/>
          <c:tx>
            <c:strRef>
              <c:f>'Cherokee (2)'!$E$1</c:f>
              <c:strCache>
                <c:ptCount val="1"/>
                <c:pt idx="0">
                  <c:v>County Share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'Cherokee (2)'!$A$2:$A$5</c:f>
              <c:strCache>
                <c:ptCount val="4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</c:strCache>
            </c:strRef>
          </c:cat>
          <c:val>
            <c:numRef>
              <c:f>'Cherokee (2)'!$E$2:$E$5</c:f>
              <c:numCache>
                <c:formatCode>_("$"* #,##0.00_);_("$"* \(#,##0.00\);_("$"* "-"??_);_(@_)</c:formatCode>
                <c:ptCount val="4"/>
                <c:pt idx="0" formatCode="&quot;$&quot;#,##0_);[Red]\(&quot;$&quot;#,##0\)">
                  <c:v>0</c:v>
                </c:pt>
                <c:pt idx="1">
                  <c:v>10699.450000000004</c:v>
                </c:pt>
                <c:pt idx="2">
                  <c:v>9688.5499999999956</c:v>
                </c:pt>
                <c:pt idx="3">
                  <c:v>10754.339999999997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32-6149-BF83-0BDED4A9E8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300113535"/>
        <c:axId val="300882687"/>
      </c:barChart>
      <c:catAx>
        <c:axId val="30011353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882687"/>
        <c:crosses val="autoZero"/>
        <c:auto val="1"/>
        <c:lblAlgn val="ctr"/>
        <c:lblOffset val="100"/>
        <c:noMultiLvlLbl val="0"/>
      </c:catAx>
      <c:valAx>
        <c:axId val="300882687"/>
        <c:scaling>
          <c:orientation val="minMax"/>
          <c:max val="65000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113535"/>
        <c:crosses val="autoZero"/>
        <c:crossBetween val="between"/>
        <c:majorUnit val="2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Cost</a:t>
            </a:r>
            <a:r>
              <a:rPr lang="en-US" baseline="0"/>
              <a:t> of Disposal Revenue Streams Per Fiscal Year</a:t>
            </a:r>
            <a:endParaRPr lang="en-US"/>
          </a:p>
        </c:rich>
      </c:tx>
      <c:layout>
        <c:manualLayout>
          <c:xMode val="edge"/>
          <c:yMode val="edge"/>
          <c:x val="0.11006410002769754"/>
          <c:y val="2.80504908835904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'Mecklenburg  (2)'!$C$1</c:f>
              <c:strCache>
                <c:ptCount val="1"/>
                <c:pt idx="0">
                  <c:v>Grants Received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'Cherokee (2)'!$A$2:$A$5</c:f>
              <c:strCache>
                <c:ptCount val="4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</c:strCache>
            </c:strRef>
          </c:cat>
          <c:val>
            <c:numRef>
              <c:f>'Pasquotank (2)'!$C$2:$C$5</c:f>
              <c:numCache>
                <c:formatCode>"$"#,##0.00_);[Red]\("$"#,##0.00\)</c:formatCode>
                <c:ptCount val="4"/>
                <c:pt idx="0">
                  <c:v>69578</c:v>
                </c:pt>
                <c:pt idx="1">
                  <c:v>4215</c:v>
                </c:pt>
                <c:pt idx="2">
                  <c:v>75864</c:v>
                </c:pt>
                <c:pt idx="3">
                  <c:v>80549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78-AD46-94E3-6A1CFF44BDA4}"/>
            </c:ext>
          </c:extLst>
        </c:ser>
        <c:ser>
          <c:idx val="1"/>
          <c:order val="1"/>
          <c:tx>
            <c:strRef>
              <c:f>'Mecklenburg  (2)'!$D$1</c:f>
              <c:strCache>
                <c:ptCount val="1"/>
                <c:pt idx="0">
                  <c:v>Tax Distribution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'Cherokee (2)'!$A$2:$A$5</c:f>
              <c:strCache>
                <c:ptCount val="4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</c:strCache>
            </c:strRef>
          </c:cat>
          <c:val>
            <c:numRef>
              <c:f>'Pasquotank (2)'!$D$2:$D$5</c:f>
              <c:numCache>
                <c:formatCode>_("$"* #,##0_);_("$"* \(#,##0\);_("$"* "-"??_);_(@_)</c:formatCode>
                <c:ptCount val="4"/>
                <c:pt idx="0">
                  <c:v>55442</c:v>
                </c:pt>
                <c:pt idx="1">
                  <c:v>56483.319999999992</c:v>
                </c:pt>
                <c:pt idx="2">
                  <c:v>53868.189999999995</c:v>
                </c:pt>
                <c:pt idx="3">
                  <c:v>65559.83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78-AD46-94E3-6A1CFF44BDA4}"/>
            </c:ext>
          </c:extLst>
        </c:ser>
        <c:ser>
          <c:idx val="2"/>
          <c:order val="2"/>
          <c:tx>
            <c:strRef>
              <c:f>'Cherokee (2)'!$E$1</c:f>
              <c:strCache>
                <c:ptCount val="1"/>
                <c:pt idx="0">
                  <c:v>County Share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'Cherokee (2)'!$A$2:$A$5</c:f>
              <c:strCache>
                <c:ptCount val="4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</c:strCache>
            </c:strRef>
          </c:cat>
          <c:val>
            <c:numRef>
              <c:f>'Pasquotank (2)'!$E$2:$E$5</c:f>
              <c:numCache>
                <c:formatCode>"$"#,##0.00_);[Red]\("$"#,##0.00\)</c:formatCode>
                <c:ptCount val="4"/>
                <c:pt idx="0">
                  <c:v>-7733.7899999999936</c:v>
                </c:pt>
                <c:pt idx="1">
                  <c:v>38912.640000000014</c:v>
                </c:pt>
                <c:pt idx="2">
                  <c:v>10602.810000000005</c:v>
                </c:pt>
                <c:pt idx="3">
                  <c:v>746.16999999999825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78-AD46-94E3-6A1CFF44BD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300113535"/>
        <c:axId val="300882687"/>
      </c:barChart>
      <c:catAx>
        <c:axId val="30011353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882687"/>
        <c:crosses val="autoZero"/>
        <c:auto val="1"/>
        <c:lblAlgn val="ctr"/>
        <c:lblOffset val="100"/>
        <c:noMultiLvlLbl val="0"/>
      </c:catAx>
      <c:valAx>
        <c:axId val="300882687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113535"/>
        <c:crosses val="autoZero"/>
        <c:crossBetween val="between"/>
        <c:majorUnit val="4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Scrap Tire Tonnage- Pasquotank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Pasquotank!$B$1</c:f>
              <c:strCache>
                <c:ptCount val="1"/>
                <c:pt idx="0">
                  <c:v>Total Scrap Tire Tonnage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Pasquotank!$A$2:$A$5</c:f>
              <c:strCache>
                <c:ptCount val="4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</c:strCache>
            </c:strRef>
          </c:cat>
          <c:val>
            <c:numRef>
              <c:f>Pasquotank!$B$2:$B$5</c:f>
              <c:numCache>
                <c:formatCode>General</c:formatCode>
                <c:ptCount val="4"/>
                <c:pt idx="0" formatCode="#,##0.00">
                  <c:v>1200.77</c:v>
                </c:pt>
                <c:pt idx="1">
                  <c:v>891.49</c:v>
                </c:pt>
                <c:pt idx="2" formatCode="#,##0.00">
                  <c:v>1252.43</c:v>
                </c:pt>
                <c:pt idx="3" formatCode="#,##0.00">
                  <c:v>1180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A2-3C4B-A759-895B2DC54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6529887"/>
        <c:axId val="1536557375"/>
      </c:barChart>
      <c:catAx>
        <c:axId val="1536529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557375"/>
        <c:crosses val="autoZero"/>
        <c:auto val="1"/>
        <c:lblAlgn val="ctr"/>
        <c:lblOffset val="100"/>
        <c:noMultiLvlLbl val="0"/>
      </c:catAx>
      <c:valAx>
        <c:axId val="15365573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529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Cost</a:t>
            </a:r>
            <a:r>
              <a:rPr lang="en-US" baseline="0"/>
              <a:t> of Disposal Revenue Streams Per Fiscal Year</a:t>
            </a:r>
            <a:endParaRPr lang="en-US"/>
          </a:p>
        </c:rich>
      </c:tx>
      <c:layout>
        <c:manualLayout>
          <c:xMode val="edge"/>
          <c:yMode val="edge"/>
          <c:x val="0.11006410002769754"/>
          <c:y val="2.80504908835904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'Mecklenburg  (2)'!$C$1</c:f>
              <c:strCache>
                <c:ptCount val="1"/>
                <c:pt idx="0">
                  <c:v>Grants Received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'Cherokee (2)'!$A$2:$A$5</c:f>
              <c:strCache>
                <c:ptCount val="4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</c:strCache>
            </c:strRef>
          </c:cat>
          <c:val>
            <c:numRef>
              <c:f>'Buncombe  (2)'!$C$2:$C$5</c:f>
              <c:numCache>
                <c:formatCode>_("$"* #,##0.00_);_("$"* \(#,##0.00\);_("$"* "-"??_);_(@_)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F0-E443-A85C-52020B833C63}"/>
            </c:ext>
          </c:extLst>
        </c:ser>
        <c:ser>
          <c:idx val="1"/>
          <c:order val="1"/>
          <c:tx>
            <c:strRef>
              <c:f>'Mecklenburg  (2)'!$D$1</c:f>
              <c:strCache>
                <c:ptCount val="1"/>
                <c:pt idx="0">
                  <c:v>Tax Distribution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'Cherokee (2)'!$A$2:$A$5</c:f>
              <c:strCache>
                <c:ptCount val="4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</c:strCache>
            </c:strRef>
          </c:cat>
          <c:val>
            <c:numRef>
              <c:f>'Buncombe  (2)'!$D$2:$D$5</c:f>
              <c:numCache>
                <c:formatCode>_("$"* #,##0_);_("$"* \(#,##0\);_("$"* "-"??_);_(@_)</c:formatCode>
                <c:ptCount val="4"/>
                <c:pt idx="0">
                  <c:v>359490.61</c:v>
                </c:pt>
                <c:pt idx="1">
                  <c:v>369832.54000000004</c:v>
                </c:pt>
                <c:pt idx="2">
                  <c:v>353981.45</c:v>
                </c:pt>
                <c:pt idx="3">
                  <c:v>434959.01999999996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F0-E443-A85C-52020B833C63}"/>
            </c:ext>
          </c:extLst>
        </c:ser>
        <c:ser>
          <c:idx val="2"/>
          <c:order val="2"/>
          <c:tx>
            <c:strRef>
              <c:f>'Cherokee (2)'!$E$1</c:f>
              <c:strCache>
                <c:ptCount val="1"/>
                <c:pt idx="0">
                  <c:v>County Share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'Cherokee (2)'!$A$2:$A$5</c:f>
              <c:strCache>
                <c:ptCount val="4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</c:strCache>
            </c:strRef>
          </c:cat>
          <c:val>
            <c:numRef>
              <c:f>'Buncombe  (2)'!$E$2:$E$5</c:f>
              <c:numCache>
                <c:formatCode>"$"#,##0</c:formatCode>
                <c:ptCount val="4"/>
                <c:pt idx="0">
                  <c:v>7751.390000000014</c:v>
                </c:pt>
                <c:pt idx="1">
                  <c:v>18321.459999999963</c:v>
                </c:pt>
                <c:pt idx="2">
                  <c:v>40912.549999999988</c:v>
                </c:pt>
                <c:pt idx="3">
                  <c:v>-10645.01999999996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F0-E443-A85C-52020B833C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300113535"/>
        <c:axId val="300882687"/>
      </c:barChart>
      <c:catAx>
        <c:axId val="30011353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882687"/>
        <c:crosses val="autoZero"/>
        <c:auto val="1"/>
        <c:lblAlgn val="ctr"/>
        <c:lblOffset val="100"/>
        <c:noMultiLvlLbl val="0"/>
      </c:catAx>
      <c:valAx>
        <c:axId val="300882687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113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Scrap Tire Tonnage- Buncombe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'Buncombe '!$B$1</c:f>
              <c:strCache>
                <c:ptCount val="1"/>
                <c:pt idx="0">
                  <c:v>Total Scrap Tire Tonnage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'Buncombe '!$A$2:$A$5</c:f>
              <c:strCache>
                <c:ptCount val="4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</c:strCache>
            </c:strRef>
          </c:cat>
          <c:val>
            <c:numRef>
              <c:f>'Buncombe '!$B$2:$B$5</c:f>
              <c:numCache>
                <c:formatCode>#,##0</c:formatCode>
                <c:ptCount val="4"/>
                <c:pt idx="0">
                  <c:v>2873</c:v>
                </c:pt>
                <c:pt idx="1">
                  <c:v>2896</c:v>
                </c:pt>
                <c:pt idx="2">
                  <c:v>3665</c:v>
                </c:pt>
                <c:pt idx="3">
                  <c:v>2820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46-754C-941D-264AE43104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914352"/>
        <c:axId val="46749424"/>
      </c:barChart>
      <c:catAx>
        <c:axId val="4691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49424"/>
        <c:crosses val="autoZero"/>
        <c:auto val="1"/>
        <c:lblAlgn val="ctr"/>
        <c:lblOffset val="100"/>
        <c:noMultiLvlLbl val="0"/>
      </c:catAx>
      <c:valAx>
        <c:axId val="46749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14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Scrap Tire Tonnage- Mecklenburg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'Mecklenburg '!$B$1</c:f>
              <c:strCache>
                <c:ptCount val="1"/>
                <c:pt idx="0">
                  <c:v>Total Scrap Tire Tonnage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'Mecklenburg '!$A$2:$A$5</c:f>
              <c:strCache>
                <c:ptCount val="4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</c:strCache>
            </c:strRef>
          </c:cat>
          <c:val>
            <c:numRef>
              <c:f>'Mecklenburg '!$B$2:$B$5</c:f>
              <c:numCache>
                <c:formatCode>#,##0.00</c:formatCode>
                <c:ptCount val="4"/>
                <c:pt idx="0">
                  <c:v>23456.91</c:v>
                </c:pt>
                <c:pt idx="1">
                  <c:v>20416.13</c:v>
                </c:pt>
                <c:pt idx="2">
                  <c:v>22866.16</c:v>
                </c:pt>
                <c:pt idx="3" formatCode="#,##0">
                  <c:v>24770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ED-5047-8BCB-BA452A9D00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806928"/>
        <c:axId val="120505936"/>
      </c:barChart>
      <c:catAx>
        <c:axId val="7180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505936"/>
        <c:crosses val="autoZero"/>
        <c:auto val="1"/>
        <c:lblAlgn val="ctr"/>
        <c:lblOffset val="100"/>
        <c:noMultiLvlLbl val="0"/>
      </c:catAx>
      <c:valAx>
        <c:axId val="12050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06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Cost</a:t>
            </a:r>
            <a:r>
              <a:rPr lang="en-US" baseline="0"/>
              <a:t> of Disposal Revenue Streams Per Fiscal Year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'Mecklenburg  (2)'!$C$1</c:f>
              <c:strCache>
                <c:ptCount val="1"/>
                <c:pt idx="0">
                  <c:v>Grants Received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'Cherokee (2)'!$A$2:$A$5</c:f>
              <c:strCache>
                <c:ptCount val="4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</c:strCache>
            </c:strRef>
          </c:cat>
          <c:val>
            <c:numRef>
              <c:f>'Mecklenburg  (2)'!$C$2:$C$5</c:f>
              <c:numCache>
                <c:formatCode>_("$"* #,##0.00_);_("$"* \(#,##0.00\);_("$"* "-"??_);_(@_)</c:formatCode>
                <c:ptCount val="4"/>
                <c:pt idx="0">
                  <c:v>56000</c:v>
                </c:pt>
                <c:pt idx="1">
                  <c:v>54776.91</c:v>
                </c:pt>
                <c:pt idx="2">
                  <c:v>38694</c:v>
                </c:pt>
                <c:pt idx="3">
                  <c:v>72576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32-E448-B297-6CD10DE227B4}"/>
            </c:ext>
          </c:extLst>
        </c:ser>
        <c:ser>
          <c:idx val="1"/>
          <c:order val="1"/>
          <c:tx>
            <c:strRef>
              <c:f>'Mecklenburg  (2)'!$D$1</c:f>
              <c:strCache>
                <c:ptCount val="1"/>
                <c:pt idx="0">
                  <c:v>Tax Distribution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'Cherokee (2)'!$A$2:$A$5</c:f>
              <c:strCache>
                <c:ptCount val="4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</c:strCache>
            </c:strRef>
          </c:cat>
          <c:val>
            <c:numRef>
              <c:f>'Mecklenburg  (2)'!$D$2:$D$5</c:f>
              <c:numCache>
                <c:formatCode>_("$"* #,##0.00_);_("$"* \(#,##0.00\);_("$"* "-"??_);_(@_)</c:formatCode>
                <c:ptCount val="4"/>
                <c:pt idx="0">
                  <c:v>1483502.93</c:v>
                </c:pt>
                <c:pt idx="1">
                  <c:v>1539441.77</c:v>
                </c:pt>
                <c:pt idx="2">
                  <c:v>1480779.4000000001</c:v>
                </c:pt>
                <c:pt idx="3">
                  <c:v>1805034.1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32-E448-B297-6CD10DE227B4}"/>
            </c:ext>
          </c:extLst>
        </c:ser>
        <c:ser>
          <c:idx val="2"/>
          <c:order val="2"/>
          <c:tx>
            <c:strRef>
              <c:f>'Cherokee (2)'!$E$1</c:f>
              <c:strCache>
                <c:ptCount val="1"/>
                <c:pt idx="0">
                  <c:v>County Share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'Cherokee (2)'!$A$2:$A$5</c:f>
              <c:strCache>
                <c:ptCount val="4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</c:strCache>
            </c:strRef>
          </c:cat>
          <c:val>
            <c:numRef>
              <c:f>'Mecklenburg  (2)'!$E$2:$E$5</c:f>
              <c:numCache>
                <c:formatCode>"$"#,##0.00_);[Red]\("$"#,##0.00\)</c:formatCode>
                <c:ptCount val="4"/>
                <c:pt idx="0">
                  <c:v>286293.39000000013</c:v>
                </c:pt>
                <c:pt idx="1">
                  <c:v>96679.569999999978</c:v>
                </c:pt>
                <c:pt idx="2">
                  <c:v>440805.48999999976</c:v>
                </c:pt>
                <c:pt idx="3">
                  <c:v>153383.16999999993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32-E448-B297-6CD10DE227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300113535"/>
        <c:axId val="300882687"/>
      </c:barChart>
      <c:catAx>
        <c:axId val="30011353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882687"/>
        <c:crosses val="autoZero"/>
        <c:auto val="1"/>
        <c:lblAlgn val="ctr"/>
        <c:lblOffset val="100"/>
        <c:noMultiLvlLbl val="0"/>
      </c:catAx>
      <c:valAx>
        <c:axId val="300882687"/>
        <c:scaling>
          <c:orientation val="minMax"/>
          <c:max val="2300000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113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FB68BF-25FB-3D4D-A670-A75ACFC0B1BC}" type="doc">
      <dgm:prSet loTypeId="urn:microsoft.com/office/officeart/2005/8/layout/vProcess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ABBABB-5766-E541-A6CA-4A58E6BDAEC9}">
      <dgm:prSet phldrT="[Text]" custT="1"/>
      <dgm:spPr/>
      <dgm:t>
        <a:bodyPr/>
        <a:lstStyle/>
        <a:p>
          <a:r>
            <a:rPr lang="en-US" sz="2000" dirty="0"/>
            <a:t>An individual goes to a tire shop to purchase new tires </a:t>
          </a:r>
        </a:p>
      </dgm:t>
    </dgm:pt>
    <dgm:pt modelId="{A87A4D13-6A87-D049-A4C4-B96F434261AE}" type="parTrans" cxnId="{E525E0CE-BC02-B948-B483-6C60E6480DB6}">
      <dgm:prSet/>
      <dgm:spPr/>
      <dgm:t>
        <a:bodyPr/>
        <a:lstStyle/>
        <a:p>
          <a:endParaRPr lang="en-US"/>
        </a:p>
      </dgm:t>
    </dgm:pt>
    <dgm:pt modelId="{E1689386-E150-3349-9D00-393D6A957545}" type="sibTrans" cxnId="{E525E0CE-BC02-B948-B483-6C60E6480DB6}">
      <dgm:prSet/>
      <dgm:spPr/>
      <dgm:t>
        <a:bodyPr/>
        <a:lstStyle/>
        <a:p>
          <a:endParaRPr lang="en-US"/>
        </a:p>
      </dgm:t>
    </dgm:pt>
    <dgm:pt modelId="{931D6DF2-D7E1-1845-BE12-49428E9E1B59}">
      <dgm:prSet phldrT="[Text]" custT="1"/>
      <dgm:spPr/>
      <dgm:t>
        <a:bodyPr/>
        <a:lstStyle/>
        <a:p>
          <a:r>
            <a:rPr lang="en-US" sz="2000" dirty="0"/>
            <a:t>The old tires are removed from the car and collected to send to the county processing facility </a:t>
          </a:r>
        </a:p>
      </dgm:t>
    </dgm:pt>
    <dgm:pt modelId="{706551AC-1625-C04D-896F-599173FCF1E1}" type="parTrans" cxnId="{6E293D32-734B-654C-97F0-4B68FAED845B}">
      <dgm:prSet/>
      <dgm:spPr/>
      <dgm:t>
        <a:bodyPr/>
        <a:lstStyle/>
        <a:p>
          <a:endParaRPr lang="en-US"/>
        </a:p>
      </dgm:t>
    </dgm:pt>
    <dgm:pt modelId="{27C9A73B-698C-7B48-807F-F150286293C9}" type="sibTrans" cxnId="{6E293D32-734B-654C-97F0-4B68FAED845B}">
      <dgm:prSet/>
      <dgm:spPr/>
      <dgm:t>
        <a:bodyPr/>
        <a:lstStyle/>
        <a:p>
          <a:endParaRPr lang="en-US"/>
        </a:p>
      </dgm:t>
    </dgm:pt>
    <dgm:pt modelId="{5F998457-490A-FC4A-8D23-DA70434D6889}">
      <dgm:prSet phldrT="[Text]" custT="1"/>
      <dgm:spPr/>
      <dgm:t>
        <a:bodyPr/>
        <a:lstStyle/>
        <a:p>
          <a:r>
            <a:rPr lang="en-US" sz="2000" dirty="0"/>
            <a:t>The new tires purchased by the individual are taxed by the “Scrap Tire Disposal Tax,” and the revenue from the tax is collected by the Department of Environmental Quality</a:t>
          </a:r>
        </a:p>
      </dgm:t>
    </dgm:pt>
    <dgm:pt modelId="{C16377C6-EB58-F94A-B8E6-4E14A83D1CFC}" type="parTrans" cxnId="{685948B8-839C-EF4A-A965-BFDF3709146C}">
      <dgm:prSet/>
      <dgm:spPr/>
      <dgm:t>
        <a:bodyPr/>
        <a:lstStyle/>
        <a:p>
          <a:endParaRPr lang="en-US"/>
        </a:p>
      </dgm:t>
    </dgm:pt>
    <dgm:pt modelId="{C6E33AD8-BD7B-974F-8204-0821A5E4FDC9}" type="sibTrans" cxnId="{685948B8-839C-EF4A-A965-BFDF3709146C}">
      <dgm:prSet/>
      <dgm:spPr/>
      <dgm:t>
        <a:bodyPr/>
        <a:lstStyle/>
        <a:p>
          <a:endParaRPr lang="en-US"/>
        </a:p>
      </dgm:t>
    </dgm:pt>
    <dgm:pt modelId="{068363B8-8EB5-1246-BBC9-74B6E9401886}" type="pres">
      <dgm:prSet presAssocID="{C0FB68BF-25FB-3D4D-A670-A75ACFC0B1BC}" presName="outerComposite" presStyleCnt="0">
        <dgm:presLayoutVars>
          <dgm:chMax val="5"/>
          <dgm:dir/>
          <dgm:resizeHandles val="exact"/>
        </dgm:presLayoutVars>
      </dgm:prSet>
      <dgm:spPr/>
    </dgm:pt>
    <dgm:pt modelId="{ED642B39-EC0A-8849-AD53-9327CE567D0B}" type="pres">
      <dgm:prSet presAssocID="{C0FB68BF-25FB-3D4D-A670-A75ACFC0B1BC}" presName="dummyMaxCanvas" presStyleCnt="0">
        <dgm:presLayoutVars/>
      </dgm:prSet>
      <dgm:spPr/>
    </dgm:pt>
    <dgm:pt modelId="{CB71843B-3612-E241-9350-9F224BF9DAE2}" type="pres">
      <dgm:prSet presAssocID="{C0FB68BF-25FB-3D4D-A670-A75ACFC0B1BC}" presName="ThreeNodes_1" presStyleLbl="node1" presStyleIdx="0" presStyleCnt="3">
        <dgm:presLayoutVars>
          <dgm:bulletEnabled val="1"/>
        </dgm:presLayoutVars>
      </dgm:prSet>
      <dgm:spPr/>
    </dgm:pt>
    <dgm:pt modelId="{6D7DCD6D-6FC9-5545-A3CB-BE58A63370D5}" type="pres">
      <dgm:prSet presAssocID="{C0FB68BF-25FB-3D4D-A670-A75ACFC0B1BC}" presName="ThreeNodes_2" presStyleLbl="node1" presStyleIdx="1" presStyleCnt="3">
        <dgm:presLayoutVars>
          <dgm:bulletEnabled val="1"/>
        </dgm:presLayoutVars>
      </dgm:prSet>
      <dgm:spPr/>
    </dgm:pt>
    <dgm:pt modelId="{3B452666-0ED8-DC41-88F6-6795B3C9EB19}" type="pres">
      <dgm:prSet presAssocID="{C0FB68BF-25FB-3D4D-A670-A75ACFC0B1BC}" presName="ThreeNodes_3" presStyleLbl="node1" presStyleIdx="2" presStyleCnt="3">
        <dgm:presLayoutVars>
          <dgm:bulletEnabled val="1"/>
        </dgm:presLayoutVars>
      </dgm:prSet>
      <dgm:spPr/>
    </dgm:pt>
    <dgm:pt modelId="{1E89AC3F-2FB1-C946-9C3E-69E067EFAC7C}" type="pres">
      <dgm:prSet presAssocID="{C0FB68BF-25FB-3D4D-A670-A75ACFC0B1BC}" presName="ThreeConn_1-2" presStyleLbl="fgAccFollowNode1" presStyleIdx="0" presStyleCnt="2">
        <dgm:presLayoutVars>
          <dgm:bulletEnabled val="1"/>
        </dgm:presLayoutVars>
      </dgm:prSet>
      <dgm:spPr/>
    </dgm:pt>
    <dgm:pt modelId="{C567A633-304F-7648-9B08-E07D67FC5D48}" type="pres">
      <dgm:prSet presAssocID="{C0FB68BF-25FB-3D4D-A670-A75ACFC0B1BC}" presName="ThreeConn_2-3" presStyleLbl="fgAccFollowNode1" presStyleIdx="1" presStyleCnt="2">
        <dgm:presLayoutVars>
          <dgm:bulletEnabled val="1"/>
        </dgm:presLayoutVars>
      </dgm:prSet>
      <dgm:spPr/>
    </dgm:pt>
    <dgm:pt modelId="{C7DDD9B5-7683-154F-A2FD-B84C2D700E0F}" type="pres">
      <dgm:prSet presAssocID="{C0FB68BF-25FB-3D4D-A670-A75ACFC0B1BC}" presName="ThreeNodes_1_text" presStyleLbl="node1" presStyleIdx="2" presStyleCnt="3">
        <dgm:presLayoutVars>
          <dgm:bulletEnabled val="1"/>
        </dgm:presLayoutVars>
      </dgm:prSet>
      <dgm:spPr/>
    </dgm:pt>
    <dgm:pt modelId="{D0593EC0-64B7-C145-81E9-D80A8068BEEF}" type="pres">
      <dgm:prSet presAssocID="{C0FB68BF-25FB-3D4D-A670-A75ACFC0B1BC}" presName="ThreeNodes_2_text" presStyleLbl="node1" presStyleIdx="2" presStyleCnt="3">
        <dgm:presLayoutVars>
          <dgm:bulletEnabled val="1"/>
        </dgm:presLayoutVars>
      </dgm:prSet>
      <dgm:spPr/>
    </dgm:pt>
    <dgm:pt modelId="{0D17AD6F-844A-1D4A-9AD7-466FFDFC66E2}" type="pres">
      <dgm:prSet presAssocID="{C0FB68BF-25FB-3D4D-A670-A75ACFC0B1BC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1812E804-DD62-3546-9A9D-8C5DF68A4224}" type="presOf" srcId="{C0FB68BF-25FB-3D4D-A670-A75ACFC0B1BC}" destId="{068363B8-8EB5-1246-BBC9-74B6E9401886}" srcOrd="0" destOrd="0" presId="urn:microsoft.com/office/officeart/2005/8/layout/vProcess5"/>
    <dgm:cxn modelId="{6E293D32-734B-654C-97F0-4B68FAED845B}" srcId="{C0FB68BF-25FB-3D4D-A670-A75ACFC0B1BC}" destId="{931D6DF2-D7E1-1845-BE12-49428E9E1B59}" srcOrd="1" destOrd="0" parTransId="{706551AC-1625-C04D-896F-599173FCF1E1}" sibTransId="{27C9A73B-698C-7B48-807F-F150286293C9}"/>
    <dgm:cxn modelId="{E4B31838-C5C9-5345-93B2-FC5923D220EF}" type="presOf" srcId="{27C9A73B-698C-7B48-807F-F150286293C9}" destId="{C567A633-304F-7648-9B08-E07D67FC5D48}" srcOrd="0" destOrd="0" presId="urn:microsoft.com/office/officeart/2005/8/layout/vProcess5"/>
    <dgm:cxn modelId="{29469647-EB63-994B-B3E9-BAF824863A08}" type="presOf" srcId="{40ABBABB-5766-E541-A6CA-4A58E6BDAEC9}" destId="{C7DDD9B5-7683-154F-A2FD-B84C2D700E0F}" srcOrd="1" destOrd="0" presId="urn:microsoft.com/office/officeart/2005/8/layout/vProcess5"/>
    <dgm:cxn modelId="{20877A56-328F-C543-A440-B414CD93A81C}" type="presOf" srcId="{5F998457-490A-FC4A-8D23-DA70434D6889}" destId="{3B452666-0ED8-DC41-88F6-6795B3C9EB19}" srcOrd="0" destOrd="0" presId="urn:microsoft.com/office/officeart/2005/8/layout/vProcess5"/>
    <dgm:cxn modelId="{5727677E-F9AA-3545-B2A2-1DEDDFA1D320}" type="presOf" srcId="{E1689386-E150-3349-9D00-393D6A957545}" destId="{1E89AC3F-2FB1-C946-9C3E-69E067EFAC7C}" srcOrd="0" destOrd="0" presId="urn:microsoft.com/office/officeart/2005/8/layout/vProcess5"/>
    <dgm:cxn modelId="{BCEF1D93-EC73-7846-BCCC-F32BE3722F06}" type="presOf" srcId="{5F998457-490A-FC4A-8D23-DA70434D6889}" destId="{0D17AD6F-844A-1D4A-9AD7-466FFDFC66E2}" srcOrd="1" destOrd="0" presId="urn:microsoft.com/office/officeart/2005/8/layout/vProcess5"/>
    <dgm:cxn modelId="{C83469B7-6233-4F42-B76A-104B958A84DD}" type="presOf" srcId="{40ABBABB-5766-E541-A6CA-4A58E6BDAEC9}" destId="{CB71843B-3612-E241-9350-9F224BF9DAE2}" srcOrd="0" destOrd="0" presId="urn:microsoft.com/office/officeart/2005/8/layout/vProcess5"/>
    <dgm:cxn modelId="{685948B8-839C-EF4A-A965-BFDF3709146C}" srcId="{C0FB68BF-25FB-3D4D-A670-A75ACFC0B1BC}" destId="{5F998457-490A-FC4A-8D23-DA70434D6889}" srcOrd="2" destOrd="0" parTransId="{C16377C6-EB58-F94A-B8E6-4E14A83D1CFC}" sibTransId="{C6E33AD8-BD7B-974F-8204-0821A5E4FDC9}"/>
    <dgm:cxn modelId="{BC7098C3-E046-AE41-9AD5-C4BC5F4F87BB}" type="presOf" srcId="{931D6DF2-D7E1-1845-BE12-49428E9E1B59}" destId="{6D7DCD6D-6FC9-5545-A3CB-BE58A63370D5}" srcOrd="0" destOrd="0" presId="urn:microsoft.com/office/officeart/2005/8/layout/vProcess5"/>
    <dgm:cxn modelId="{22EE0FCA-5981-D14F-88D8-1AD838EE8730}" type="presOf" srcId="{931D6DF2-D7E1-1845-BE12-49428E9E1B59}" destId="{D0593EC0-64B7-C145-81E9-D80A8068BEEF}" srcOrd="1" destOrd="0" presId="urn:microsoft.com/office/officeart/2005/8/layout/vProcess5"/>
    <dgm:cxn modelId="{E525E0CE-BC02-B948-B483-6C60E6480DB6}" srcId="{C0FB68BF-25FB-3D4D-A670-A75ACFC0B1BC}" destId="{40ABBABB-5766-E541-A6CA-4A58E6BDAEC9}" srcOrd="0" destOrd="0" parTransId="{A87A4D13-6A87-D049-A4C4-B96F434261AE}" sibTransId="{E1689386-E150-3349-9D00-393D6A957545}"/>
    <dgm:cxn modelId="{BBAA1725-8012-A141-B801-CFAF2A7D5CF3}" type="presParOf" srcId="{068363B8-8EB5-1246-BBC9-74B6E9401886}" destId="{ED642B39-EC0A-8849-AD53-9327CE567D0B}" srcOrd="0" destOrd="0" presId="urn:microsoft.com/office/officeart/2005/8/layout/vProcess5"/>
    <dgm:cxn modelId="{D47FA35E-5204-9948-85DB-782BD533CB72}" type="presParOf" srcId="{068363B8-8EB5-1246-BBC9-74B6E9401886}" destId="{CB71843B-3612-E241-9350-9F224BF9DAE2}" srcOrd="1" destOrd="0" presId="urn:microsoft.com/office/officeart/2005/8/layout/vProcess5"/>
    <dgm:cxn modelId="{4864937E-72AD-3F40-ACF0-3B6909AB7546}" type="presParOf" srcId="{068363B8-8EB5-1246-BBC9-74B6E9401886}" destId="{6D7DCD6D-6FC9-5545-A3CB-BE58A63370D5}" srcOrd="2" destOrd="0" presId="urn:microsoft.com/office/officeart/2005/8/layout/vProcess5"/>
    <dgm:cxn modelId="{9DC7DEA8-BAE2-864E-A577-1748E6607E1E}" type="presParOf" srcId="{068363B8-8EB5-1246-BBC9-74B6E9401886}" destId="{3B452666-0ED8-DC41-88F6-6795B3C9EB19}" srcOrd="3" destOrd="0" presId="urn:microsoft.com/office/officeart/2005/8/layout/vProcess5"/>
    <dgm:cxn modelId="{D8A01192-8CAF-E844-A058-B2F784051164}" type="presParOf" srcId="{068363B8-8EB5-1246-BBC9-74B6E9401886}" destId="{1E89AC3F-2FB1-C946-9C3E-69E067EFAC7C}" srcOrd="4" destOrd="0" presId="urn:microsoft.com/office/officeart/2005/8/layout/vProcess5"/>
    <dgm:cxn modelId="{FAB52AA2-CDE8-9846-B9A2-F02C7FE30FFA}" type="presParOf" srcId="{068363B8-8EB5-1246-BBC9-74B6E9401886}" destId="{C567A633-304F-7648-9B08-E07D67FC5D48}" srcOrd="5" destOrd="0" presId="urn:microsoft.com/office/officeart/2005/8/layout/vProcess5"/>
    <dgm:cxn modelId="{92FB89A7-E8B7-3E41-AB50-FEEDCB2847DE}" type="presParOf" srcId="{068363B8-8EB5-1246-BBC9-74B6E9401886}" destId="{C7DDD9B5-7683-154F-A2FD-B84C2D700E0F}" srcOrd="6" destOrd="0" presId="urn:microsoft.com/office/officeart/2005/8/layout/vProcess5"/>
    <dgm:cxn modelId="{8003C0AF-B8F7-B248-9E1C-FFE4275903CE}" type="presParOf" srcId="{068363B8-8EB5-1246-BBC9-74B6E9401886}" destId="{D0593EC0-64B7-C145-81E9-D80A8068BEEF}" srcOrd="7" destOrd="0" presId="urn:microsoft.com/office/officeart/2005/8/layout/vProcess5"/>
    <dgm:cxn modelId="{41F9CB5A-5B3F-3043-9D0D-2FF3E24D4435}" type="presParOf" srcId="{068363B8-8EB5-1246-BBC9-74B6E9401886}" destId="{0D17AD6F-844A-1D4A-9AD7-466FFDFC66E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CA939B-1B81-411C-BEE8-20A3DAFFA7F3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604F16-2BCF-4460-8A46-F10B85FA533E}">
      <dgm:prSet custT="1"/>
      <dgm:spPr/>
      <dgm:t>
        <a:bodyPr/>
        <a:lstStyle/>
        <a:p>
          <a:pPr>
            <a:lnSpc>
              <a:spcPct val="100000"/>
            </a:lnSpc>
            <a:buNone/>
          </a:pPr>
          <a:r>
            <a:rPr lang="en-US" sz="1800" dirty="0"/>
            <a:t>Tax distribution on a per capita basis that is generated from the Scrap Tire Disposal Tax </a:t>
          </a:r>
          <a:r>
            <a:rPr lang="en-US" sz="1500" dirty="0"/>
            <a:t>  </a:t>
          </a:r>
        </a:p>
      </dgm:t>
    </dgm:pt>
    <dgm:pt modelId="{2D129952-80AD-4206-A69D-63C4F20C6CCE}" type="parTrans" cxnId="{77092E60-5F61-46AF-A301-38CB79F3684B}">
      <dgm:prSet/>
      <dgm:spPr/>
      <dgm:t>
        <a:bodyPr/>
        <a:lstStyle/>
        <a:p>
          <a:pPr>
            <a:buNone/>
          </a:pPr>
          <a:endParaRPr lang="en-US"/>
        </a:p>
      </dgm:t>
    </dgm:pt>
    <dgm:pt modelId="{9629CA6D-0BC6-4271-AFE6-95CE8F4D7337}" type="sibTrans" cxnId="{77092E60-5F61-46AF-A301-38CB79F3684B}">
      <dgm:prSet/>
      <dgm:spPr/>
      <dgm:t>
        <a:bodyPr/>
        <a:lstStyle/>
        <a:p>
          <a:pPr>
            <a:buNone/>
          </a:pPr>
          <a:endParaRPr lang="en-US"/>
        </a:p>
      </dgm:t>
    </dgm:pt>
    <dgm:pt modelId="{E9A62D68-A359-4F19-93FA-EDB0B02D15EC}">
      <dgm:prSet custT="1"/>
      <dgm:spPr/>
      <dgm:t>
        <a:bodyPr/>
        <a:lstStyle/>
        <a:p>
          <a:pPr>
            <a:lnSpc>
              <a:spcPct val="100000"/>
            </a:lnSpc>
            <a:buNone/>
          </a:pPr>
          <a:r>
            <a:rPr lang="en-US" sz="1800" dirty="0"/>
            <a:t>Grant funding from the cost over-run grant aimed to supplement the remaining cost for disposal after the tax distributions.  </a:t>
          </a:r>
        </a:p>
      </dgm:t>
    </dgm:pt>
    <dgm:pt modelId="{5889B401-208C-4B4C-9C7A-509EE8E4AF32}" type="parTrans" cxnId="{942781F3-5481-4421-B2E5-AA10A6A462C2}">
      <dgm:prSet/>
      <dgm:spPr/>
      <dgm:t>
        <a:bodyPr/>
        <a:lstStyle/>
        <a:p>
          <a:pPr>
            <a:buNone/>
          </a:pPr>
          <a:endParaRPr lang="en-US"/>
        </a:p>
      </dgm:t>
    </dgm:pt>
    <dgm:pt modelId="{A7875B93-DF4D-4556-AA19-CD9C768F5D1C}" type="sibTrans" cxnId="{942781F3-5481-4421-B2E5-AA10A6A462C2}">
      <dgm:prSet/>
      <dgm:spPr/>
      <dgm:t>
        <a:bodyPr/>
        <a:lstStyle/>
        <a:p>
          <a:pPr>
            <a:buNone/>
          </a:pPr>
          <a:endParaRPr lang="en-US"/>
        </a:p>
      </dgm:t>
    </dgm:pt>
    <dgm:pt modelId="{D5073E96-D502-4307-8B28-8F36734B3636}" type="pres">
      <dgm:prSet presAssocID="{0DCA939B-1B81-411C-BEE8-20A3DAFFA7F3}" presName="root" presStyleCnt="0">
        <dgm:presLayoutVars>
          <dgm:dir/>
          <dgm:resizeHandles val="exact"/>
        </dgm:presLayoutVars>
      </dgm:prSet>
      <dgm:spPr/>
    </dgm:pt>
    <dgm:pt modelId="{6E7C3A1E-CACC-4B52-AFFB-D9E6FAB70DF8}" type="pres">
      <dgm:prSet presAssocID="{D4604F16-2BCF-4460-8A46-F10B85FA533E}" presName="compNode" presStyleCnt="0"/>
      <dgm:spPr/>
    </dgm:pt>
    <dgm:pt modelId="{FD8478E3-3E2D-4A7D-A265-868D8289E430}" type="pres">
      <dgm:prSet presAssocID="{D4604F16-2BCF-4460-8A46-F10B85FA533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x with solid fill"/>
        </a:ext>
      </dgm:extLst>
    </dgm:pt>
    <dgm:pt modelId="{0808F4A0-2BD5-4265-BCBB-2D4CE9D4096C}" type="pres">
      <dgm:prSet presAssocID="{D4604F16-2BCF-4460-8A46-F10B85FA533E}" presName="spaceRect" presStyleCnt="0"/>
      <dgm:spPr/>
    </dgm:pt>
    <dgm:pt modelId="{DC2C56C6-9D89-4156-B7CB-E29914DEAD63}" type="pres">
      <dgm:prSet presAssocID="{D4604F16-2BCF-4460-8A46-F10B85FA533E}" presName="textRect" presStyleLbl="revTx" presStyleIdx="0" presStyleCnt="2">
        <dgm:presLayoutVars>
          <dgm:chMax val="1"/>
          <dgm:chPref val="1"/>
        </dgm:presLayoutVars>
      </dgm:prSet>
      <dgm:spPr/>
    </dgm:pt>
    <dgm:pt modelId="{3AEEDB40-D759-469C-993D-2DFBCCE56331}" type="pres">
      <dgm:prSet presAssocID="{9629CA6D-0BC6-4271-AFE6-95CE8F4D7337}" presName="sibTrans" presStyleCnt="0"/>
      <dgm:spPr/>
    </dgm:pt>
    <dgm:pt modelId="{D016B6CE-97FE-4951-AC68-338CCAF55BD4}" type="pres">
      <dgm:prSet presAssocID="{E9A62D68-A359-4F19-93FA-EDB0B02D15EC}" presName="compNode" presStyleCnt="0"/>
      <dgm:spPr/>
    </dgm:pt>
    <dgm:pt modelId="{9FC42598-EB5A-490D-8851-7408981CE4DB}" type="pres">
      <dgm:prSet presAssocID="{E9A62D68-A359-4F19-93FA-EDB0B02D15E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592B47D1-9032-444B-9117-DB183D8AEA27}" type="pres">
      <dgm:prSet presAssocID="{E9A62D68-A359-4F19-93FA-EDB0B02D15EC}" presName="spaceRect" presStyleCnt="0"/>
      <dgm:spPr/>
    </dgm:pt>
    <dgm:pt modelId="{FA639131-FAE0-40D9-B601-52C359467DF3}" type="pres">
      <dgm:prSet presAssocID="{E9A62D68-A359-4F19-93FA-EDB0B02D15EC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68AAC00D-AC90-4869-8D46-30E3356D5CE3}" type="presOf" srcId="{D4604F16-2BCF-4460-8A46-F10B85FA533E}" destId="{DC2C56C6-9D89-4156-B7CB-E29914DEAD63}" srcOrd="0" destOrd="0" presId="urn:microsoft.com/office/officeart/2018/2/layout/IconLabelList"/>
    <dgm:cxn modelId="{77092E60-5F61-46AF-A301-38CB79F3684B}" srcId="{0DCA939B-1B81-411C-BEE8-20A3DAFFA7F3}" destId="{D4604F16-2BCF-4460-8A46-F10B85FA533E}" srcOrd="0" destOrd="0" parTransId="{2D129952-80AD-4206-A69D-63C4F20C6CCE}" sibTransId="{9629CA6D-0BC6-4271-AFE6-95CE8F4D7337}"/>
    <dgm:cxn modelId="{F10278E5-139F-4201-A6CF-65031FE98709}" type="presOf" srcId="{0DCA939B-1B81-411C-BEE8-20A3DAFFA7F3}" destId="{D5073E96-D502-4307-8B28-8F36734B3636}" srcOrd="0" destOrd="0" presId="urn:microsoft.com/office/officeart/2018/2/layout/IconLabelList"/>
    <dgm:cxn modelId="{942781F3-5481-4421-B2E5-AA10A6A462C2}" srcId="{0DCA939B-1B81-411C-BEE8-20A3DAFFA7F3}" destId="{E9A62D68-A359-4F19-93FA-EDB0B02D15EC}" srcOrd="1" destOrd="0" parTransId="{5889B401-208C-4B4C-9C7A-509EE8E4AF32}" sibTransId="{A7875B93-DF4D-4556-AA19-CD9C768F5D1C}"/>
    <dgm:cxn modelId="{A57B83FC-D438-4A61-9F9D-166B3CE1FE07}" type="presOf" srcId="{E9A62D68-A359-4F19-93FA-EDB0B02D15EC}" destId="{FA639131-FAE0-40D9-B601-52C359467DF3}" srcOrd="0" destOrd="0" presId="urn:microsoft.com/office/officeart/2018/2/layout/IconLabelList"/>
    <dgm:cxn modelId="{73C09B4F-164B-4C33-AA93-A911B3474D08}" type="presParOf" srcId="{D5073E96-D502-4307-8B28-8F36734B3636}" destId="{6E7C3A1E-CACC-4B52-AFFB-D9E6FAB70DF8}" srcOrd="0" destOrd="0" presId="urn:microsoft.com/office/officeart/2018/2/layout/IconLabelList"/>
    <dgm:cxn modelId="{DACBDC29-23D8-4330-B2A0-52B3834F7EB4}" type="presParOf" srcId="{6E7C3A1E-CACC-4B52-AFFB-D9E6FAB70DF8}" destId="{FD8478E3-3E2D-4A7D-A265-868D8289E430}" srcOrd="0" destOrd="0" presId="urn:microsoft.com/office/officeart/2018/2/layout/IconLabelList"/>
    <dgm:cxn modelId="{047C0879-5F6A-481A-BF7C-06CA0A1A825D}" type="presParOf" srcId="{6E7C3A1E-CACC-4B52-AFFB-D9E6FAB70DF8}" destId="{0808F4A0-2BD5-4265-BCBB-2D4CE9D4096C}" srcOrd="1" destOrd="0" presId="urn:microsoft.com/office/officeart/2018/2/layout/IconLabelList"/>
    <dgm:cxn modelId="{017BC529-D26D-4FED-9549-7BAEDEB46E8C}" type="presParOf" srcId="{6E7C3A1E-CACC-4B52-AFFB-D9E6FAB70DF8}" destId="{DC2C56C6-9D89-4156-B7CB-E29914DEAD63}" srcOrd="2" destOrd="0" presId="urn:microsoft.com/office/officeart/2018/2/layout/IconLabelList"/>
    <dgm:cxn modelId="{56E56065-639C-43B6-8810-5FDEA5215B46}" type="presParOf" srcId="{D5073E96-D502-4307-8B28-8F36734B3636}" destId="{3AEEDB40-D759-469C-993D-2DFBCCE56331}" srcOrd="1" destOrd="0" presId="urn:microsoft.com/office/officeart/2018/2/layout/IconLabelList"/>
    <dgm:cxn modelId="{B52686E1-C68C-4E97-B820-69952BCAC592}" type="presParOf" srcId="{D5073E96-D502-4307-8B28-8F36734B3636}" destId="{D016B6CE-97FE-4951-AC68-338CCAF55BD4}" srcOrd="2" destOrd="0" presId="urn:microsoft.com/office/officeart/2018/2/layout/IconLabelList"/>
    <dgm:cxn modelId="{B6B84510-FBD0-465A-B3E2-A57F8AD22947}" type="presParOf" srcId="{D016B6CE-97FE-4951-AC68-338CCAF55BD4}" destId="{9FC42598-EB5A-490D-8851-7408981CE4DB}" srcOrd="0" destOrd="0" presId="urn:microsoft.com/office/officeart/2018/2/layout/IconLabelList"/>
    <dgm:cxn modelId="{D3C3D76D-C029-40D7-9B01-6648F0E60016}" type="presParOf" srcId="{D016B6CE-97FE-4951-AC68-338CCAF55BD4}" destId="{592B47D1-9032-444B-9117-DB183D8AEA27}" srcOrd="1" destOrd="0" presId="urn:microsoft.com/office/officeart/2018/2/layout/IconLabelList"/>
    <dgm:cxn modelId="{89166A27-D3C5-4A2E-A90D-759C397A2DDE}" type="presParOf" srcId="{D016B6CE-97FE-4951-AC68-338CCAF55BD4}" destId="{FA639131-FAE0-40D9-B601-52C359467DF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71843B-3612-E241-9350-9F224BF9DAE2}">
      <dsp:nvSpPr>
        <dsp:cNvPr id="0" name=""/>
        <dsp:cNvSpPr/>
      </dsp:nvSpPr>
      <dsp:spPr>
        <a:xfrm>
          <a:off x="0" y="0"/>
          <a:ext cx="7578090" cy="1241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An individual goes to a tire shop to purchase new tires </a:t>
          </a:r>
        </a:p>
      </dsp:txBody>
      <dsp:txXfrm>
        <a:off x="36351" y="36351"/>
        <a:ext cx="6238837" cy="1168405"/>
      </dsp:txXfrm>
    </dsp:sp>
    <dsp:sp modelId="{6D7DCD6D-6FC9-5545-A3CB-BE58A63370D5}">
      <dsp:nvSpPr>
        <dsp:cNvPr id="0" name=""/>
        <dsp:cNvSpPr/>
      </dsp:nvSpPr>
      <dsp:spPr>
        <a:xfrm>
          <a:off x="668655" y="1447958"/>
          <a:ext cx="7578090" cy="1241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old tires are removed from the car and collected to send to the county processing facility </a:t>
          </a:r>
        </a:p>
      </dsp:txBody>
      <dsp:txXfrm>
        <a:off x="705006" y="1484309"/>
        <a:ext cx="6030013" cy="1168405"/>
      </dsp:txXfrm>
    </dsp:sp>
    <dsp:sp modelId="{3B452666-0ED8-DC41-88F6-6795B3C9EB19}">
      <dsp:nvSpPr>
        <dsp:cNvPr id="0" name=""/>
        <dsp:cNvSpPr/>
      </dsp:nvSpPr>
      <dsp:spPr>
        <a:xfrm>
          <a:off x="1337310" y="2895917"/>
          <a:ext cx="7578090" cy="1241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new tires purchased by the individual are taxed by the “Scrap Tire Disposal Tax,” and the revenue from the tax is collected by the Department of Environmental Quality</a:t>
          </a:r>
        </a:p>
      </dsp:txBody>
      <dsp:txXfrm>
        <a:off x="1373661" y="2932268"/>
        <a:ext cx="6030013" cy="1168405"/>
      </dsp:txXfrm>
    </dsp:sp>
    <dsp:sp modelId="{1E89AC3F-2FB1-C946-9C3E-69E067EFAC7C}">
      <dsp:nvSpPr>
        <dsp:cNvPr id="0" name=""/>
        <dsp:cNvSpPr/>
      </dsp:nvSpPr>
      <dsp:spPr>
        <a:xfrm>
          <a:off x="6771370" y="941173"/>
          <a:ext cx="806719" cy="8067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952882" y="941173"/>
        <a:ext cx="443695" cy="607056"/>
      </dsp:txXfrm>
    </dsp:sp>
    <dsp:sp modelId="{C567A633-304F-7648-9B08-E07D67FC5D48}">
      <dsp:nvSpPr>
        <dsp:cNvPr id="0" name=""/>
        <dsp:cNvSpPr/>
      </dsp:nvSpPr>
      <dsp:spPr>
        <a:xfrm>
          <a:off x="7440025" y="2380857"/>
          <a:ext cx="806719" cy="8067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621537" y="2380857"/>
        <a:ext cx="443695" cy="607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8478E3-3E2D-4A7D-A265-868D8289E430}">
      <dsp:nvSpPr>
        <dsp:cNvPr id="0" name=""/>
        <dsp:cNvSpPr/>
      </dsp:nvSpPr>
      <dsp:spPr>
        <a:xfrm>
          <a:off x="1747800" y="379340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2C56C6-9D89-4156-B7CB-E29914DEAD63}">
      <dsp:nvSpPr>
        <dsp:cNvPr id="0" name=""/>
        <dsp:cNvSpPr/>
      </dsp:nvSpPr>
      <dsp:spPr>
        <a:xfrm>
          <a:off x="559800" y="2862268"/>
          <a:ext cx="4320000" cy="1109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Tax distribution on a per capita basis that is generated from the Scrap Tire Disposal Tax </a:t>
          </a:r>
          <a:r>
            <a:rPr lang="en-US" sz="1500" kern="1200" dirty="0"/>
            <a:t>  </a:t>
          </a:r>
        </a:p>
      </dsp:txBody>
      <dsp:txXfrm>
        <a:off x="559800" y="2862268"/>
        <a:ext cx="4320000" cy="1109729"/>
      </dsp:txXfrm>
    </dsp:sp>
    <dsp:sp modelId="{9FC42598-EB5A-490D-8851-7408981CE4DB}">
      <dsp:nvSpPr>
        <dsp:cNvPr id="0" name=""/>
        <dsp:cNvSpPr/>
      </dsp:nvSpPr>
      <dsp:spPr>
        <a:xfrm>
          <a:off x="6823800" y="379340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639131-FAE0-40D9-B601-52C359467DF3}">
      <dsp:nvSpPr>
        <dsp:cNvPr id="0" name=""/>
        <dsp:cNvSpPr/>
      </dsp:nvSpPr>
      <dsp:spPr>
        <a:xfrm>
          <a:off x="5635800" y="2862268"/>
          <a:ext cx="4320000" cy="1109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Grant funding from the cost over-run grant aimed to supplement the remaining cost for disposal after the tax distributions.  </a:t>
          </a:r>
        </a:p>
      </dsp:txBody>
      <dsp:txXfrm>
        <a:off x="5635800" y="2862268"/>
        <a:ext cx="4320000" cy="1109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4AF92-F7EB-D846-B629-D6FD4D4D314E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EF92B-2461-8446-B1D4-4353F9F8B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39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 analyze, synthesize, think critically, solve problems, and make evidence-informed decisions in a complex and dynamic environment.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7EF92B-2461-8446-B1D4-4353F9F8B2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36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u="none" strike="noStrike">
                <a:solidFill>
                  <a:srgbClr val="444444"/>
                </a:solidFill>
                <a:effectLst/>
                <a:latin typeface="inherit"/>
              </a:rPr>
              <a:t>to participate in, and contribute to, the policy process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7EF92B-2461-8446-B1D4-4353F9F8B2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09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A6A15-6E39-4FFA-B5DC-89EB633E6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371600"/>
            <a:ext cx="8127574" cy="2736443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169311-3201-45EC-B973-82EC27DA5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4299358"/>
            <a:ext cx="8127574" cy="118704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AE4B9-EDEF-4A2C-B464-332C5C624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C951-4861-4549-8E72-CEECA89E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E1401-5637-41BC-AC21-89105645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AD0E6-AD36-493C-9DC3-5ACC2059E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B8558-FA83-4F6C-A6D1-2DF9D3F74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38299" y="2057399"/>
            <a:ext cx="8915401" cy="41148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DE619-0CC6-4480-ABDE-277D36BDF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91E6-BE35-4ECA-8AD1-E8EC09B8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94606-B928-42D6-85CC-9576F60E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F18D8A-5002-491C-922A-E9624E2DB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882C6-2BE9-4E25-B8BB-A2346A2B0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BEFF9-B3BC-4C07-BF6C-2E3C91B5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4CF6-CDF1-4AFD-8319-71FD4FED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1A026-57F4-47F7-B4F0-E0D48E01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9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B3747-9ADB-4FCC-89CE-6E84D134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EC9C6-5D7D-4249-8820-D4C99D0AE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F35F7-46A1-40A9-ACD7-C4923992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45637-B780-4999-A87D-0039BC5A9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9777F-E471-4CC5-B27B-137CB061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5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DCB1D-064E-46DE-B533-7CDA331E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2748406"/>
            <a:ext cx="8115300" cy="273799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222C0-D002-4A94-BAFF-FD1A1CCA6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1371600"/>
            <a:ext cx="8115300" cy="133327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E7D7E-EC9F-4AA5-A559-EF556C6A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7A8EE-88C1-400C-A23F-656DC76B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245A4-F9C6-44E9-929F-78C657C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2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DF34F-B65E-4FA0-87E8-8890F482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9382348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25A67-10CA-4531-93E1-39892C087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8297" y="2057400"/>
            <a:ext cx="4553103" cy="41250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2BE36-0CAF-4D92-9AC2-9249276B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2057400"/>
            <a:ext cx="4543647" cy="4125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36479-3B04-43BD-9B59-DBF6CA2B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D4449-57DB-41D2-B49E-694E7C13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0CC2C-E50B-47D2-B62F-D5C4C9CDA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1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8530B-D0F2-4FC4-A10F-1E54EF82C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755118"/>
            <a:ext cx="9378304" cy="12227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8865C-9D06-4FA3-BA3D-7187BB41B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56570-8F97-4B7E-A805-96925AC47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38300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57EF54-F63F-4730-99EE-0E472578F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7213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8453E-B012-4889-9F49-E1351532A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7213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9FC47A-8514-4C98-B1BE-FF6CC666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D4301A-D375-4163-9488-27A9CDC6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ED6105-4A37-4D4B-9BE8-715FB732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4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3007F-6649-4D23-8869-C1CC29D0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8B85A1-41F9-4BC1-9C40-3E5D5C04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23774-EAA9-47ED-87EF-EE2B29A2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26550-DD4D-45E2-8916-8314C5D0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9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5FACD-1A4D-49F3-8EA8-21B5C1A6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FD9DD-0E4E-4C36-AF85-B3EAD7FE6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6F4C8-14FA-4405-85EE-ABF53FB0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4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E7C28-5DEE-493D-ABAD-38E4F2D75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621" y="1085481"/>
            <a:ext cx="365118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E79C5-E567-4F12-96B8-8BBEAE3D8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900" y="1132676"/>
            <a:ext cx="5289480" cy="4728374"/>
          </a:xfrm>
        </p:spPr>
        <p:txBody>
          <a:bodyPr/>
          <a:lstStyle>
            <a:lvl1pPr>
              <a:lnSpc>
                <a:spcPct val="110000"/>
              </a:lnSpc>
              <a:defRPr sz="3200"/>
            </a:lvl1pPr>
            <a:lvl2pPr>
              <a:lnSpc>
                <a:spcPct val="110000"/>
              </a:lnSpc>
              <a:defRPr sz="2800"/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 sz="2000"/>
            </a:lvl4pPr>
            <a:lvl5pPr>
              <a:lnSpc>
                <a:spcPct val="11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3DF7F-0B5C-40CE-A65F-779FA7EFB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5621" y="2748406"/>
            <a:ext cx="365118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2248C-1826-4833-9592-383B5873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219DC-2646-42AD-897A-EB765DCB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238D7-4EEA-475B-B1CA-C44B89BE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5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65BE-C907-4660-A586-71C6A1D1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085481"/>
            <a:ext cx="365760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4C8A9-67DF-419C-B2FC-3A879CCEF3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6900" y="1061885"/>
            <a:ext cx="5331069" cy="47755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A94A1-3058-402A-9C3F-2F210D91D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2748406"/>
            <a:ext cx="365760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3CA50-C8D8-4F83-B2F6-BCE82586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E5BE3-7B02-4281-BD90-C1FAAF636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E256D-ACD5-438F-BA6F-605E5260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6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31A689-589E-4A73-9313-EF44F7E4E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B11B8-9E77-4144-B9C1-FD164D9A1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57400"/>
            <a:ext cx="8915402" cy="4137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6E4CC-CF79-4C8D-9E5F-1BB517435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1001475" y="1517536"/>
            <a:ext cx="28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B6D41BCC-AD73-4203-A5A6-E62EB28B0FE6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79449-05F6-4BC7-95DF-F04E1F161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118764" y="4237870"/>
            <a:ext cx="334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17FE5-2D1F-4ECC-9460-08145C3BB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8877" y="6319138"/>
            <a:ext cx="710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2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CC896-076F-87CE-D00F-F3373F0E7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6901" y="2217913"/>
            <a:ext cx="5369641" cy="1681912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700" dirty="0"/>
              <a:t>North Carolina Scrap Tire Disposal Program</a:t>
            </a:r>
            <a:br>
              <a:rPr lang="en-US" sz="3700" dirty="0"/>
            </a:br>
            <a:br>
              <a:rPr lang="en-US" sz="3700" dirty="0"/>
            </a:br>
            <a:r>
              <a:rPr lang="en-US" sz="2800" i="1" dirty="0"/>
              <a:t>North Carolina Association of County Commissioners </a:t>
            </a:r>
            <a:endParaRPr lang="en-US" sz="37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DF2EE-E5DD-6F9F-1842-14A420F67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6900" y="4117514"/>
            <a:ext cx="5369641" cy="854419"/>
          </a:xfrm>
        </p:spPr>
        <p:txBody>
          <a:bodyPr>
            <a:noAutofit/>
          </a:bodyPr>
          <a:lstStyle/>
          <a:p>
            <a:r>
              <a:rPr lang="en-US" sz="1200" dirty="0"/>
              <a:t>Cody Carver, MPA </a:t>
            </a:r>
          </a:p>
          <a:p>
            <a:r>
              <a:rPr lang="en-US" sz="1200" dirty="0"/>
              <a:t>Fall 2023 Capstone</a:t>
            </a:r>
          </a:p>
          <a:p>
            <a:r>
              <a:rPr lang="en-US" sz="1200" dirty="0" err="1"/>
              <a:t>ccarver@unitedwaygc.org</a:t>
            </a:r>
            <a:r>
              <a:rPr lang="en-US" sz="1200" dirty="0"/>
              <a:t> </a:t>
            </a:r>
          </a:p>
        </p:txBody>
      </p:sp>
      <p:pic>
        <p:nvPicPr>
          <p:cNvPr id="4" name="Picture 3" descr="Tire stacked in pattern">
            <a:extLst>
              <a:ext uri="{FF2B5EF4-FFF2-40B4-BE49-F238E27FC236}">
                <a16:creationId xmlns:a16="http://schemas.microsoft.com/office/drawing/2014/main" id="{0013DE66-918B-3C5F-B27C-54A9D57524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813" r="30652" b="-2"/>
          <a:stretch/>
        </p:blipFill>
        <p:spPr>
          <a:xfrm>
            <a:off x="1638300" y="1371600"/>
            <a:ext cx="3238500" cy="411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095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671C2-DE30-9C80-50E1-5139FB3B0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717" y="-243115"/>
            <a:ext cx="9846565" cy="1371600"/>
          </a:xfrm>
        </p:spPr>
        <p:txBody>
          <a:bodyPr/>
          <a:lstStyle/>
          <a:p>
            <a:r>
              <a:rPr lang="en-US" dirty="0"/>
              <a:t>Scrap Tire Disposal Tax- Distribution of Proceeds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2C45857-52D0-8FD2-96DA-C307E80FB1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350403"/>
              </p:ext>
            </p:extLst>
          </p:nvPr>
        </p:nvGraphicFramePr>
        <p:xfrm>
          <a:off x="255586" y="798285"/>
          <a:ext cx="11680825" cy="5540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2D1A75D-47E0-7C75-24C4-6FD2CA5FF72E}"/>
              </a:ext>
            </a:extLst>
          </p:cNvPr>
          <p:cNvSpPr txBox="1"/>
          <p:nvPr/>
        </p:nvSpPr>
        <p:spPr>
          <a:xfrm>
            <a:off x="7749630" y="6581001"/>
            <a:ext cx="44423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North Carolina Department of Environmental Quality </a:t>
            </a:r>
          </a:p>
        </p:txBody>
      </p:sp>
    </p:spTree>
    <p:extLst>
      <p:ext uri="{BB962C8B-B14F-4D97-AF65-F5344CB8AC3E}">
        <p14:creationId xmlns:p14="http://schemas.microsoft.com/office/powerpoint/2010/main" val="2397422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C2941-C627-E3C3-4212-7007F81CA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Funding Nuances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C5D2A-1F35-FFC1-9A1B-EFCB4E7B1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Cost-over-run grant designed to complement the remaining operational costs after factoring in the tax distribution</a:t>
            </a:r>
            <a:r>
              <a:rPr lang="en-US" dirty="0"/>
              <a:t>.</a:t>
            </a:r>
          </a:p>
          <a:p>
            <a:pPr lvl="1"/>
            <a:r>
              <a:rPr lang="en-US" sz="1800" dirty="0"/>
              <a:t>Counties can apply for these grants semi-annually, with one cycle spanning April through September and the other from October through March.</a:t>
            </a:r>
          </a:p>
          <a:p>
            <a:r>
              <a:rPr lang="en-US" sz="2000" dirty="0"/>
              <a:t>Several factors affect the cost of disposal for each county.</a:t>
            </a:r>
          </a:p>
          <a:p>
            <a:pPr lvl="1"/>
            <a:r>
              <a:rPr lang="en-US" sz="1800" dirty="0"/>
              <a:t>Population of the county </a:t>
            </a:r>
          </a:p>
          <a:p>
            <a:pPr lvl="1"/>
            <a:r>
              <a:rPr lang="en-US" sz="1800" dirty="0"/>
              <a:t>Bordering county (i.e. Mecklenburg)</a:t>
            </a:r>
          </a:p>
          <a:p>
            <a:pPr lvl="1"/>
            <a:r>
              <a:rPr lang="en-US" sz="1800" dirty="0"/>
              <a:t>Distance from tire processing facility (Concord, NC)</a:t>
            </a:r>
          </a:p>
          <a:p>
            <a:pPr lvl="1"/>
            <a:r>
              <a:rPr lang="en-US" sz="1800" dirty="0"/>
              <a:t>Different program management elements for each county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733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E5BD-ADE8-CB84-388F-BAED62AE2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9053C-FA18-2B92-CAEC-CA9D39725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en-US" sz="2000" dirty="0"/>
              <a:t>Case studies were conducted on 4 counties </a:t>
            </a:r>
          </a:p>
          <a:p>
            <a:pPr lvl="1" algn="just">
              <a:defRPr/>
            </a:pPr>
            <a:r>
              <a:rPr lang="en-US" sz="1800" dirty="0"/>
              <a:t>Buncombe </a:t>
            </a:r>
          </a:p>
          <a:p>
            <a:pPr lvl="1" algn="just">
              <a:defRPr/>
            </a:pPr>
            <a:r>
              <a:rPr lang="en-US" sz="1800" dirty="0"/>
              <a:t>Cherokee</a:t>
            </a:r>
          </a:p>
          <a:p>
            <a:pPr lvl="1" algn="just">
              <a:defRPr/>
            </a:pPr>
            <a:r>
              <a:rPr lang="en-US" sz="1800" dirty="0"/>
              <a:t>Mecklenburg </a:t>
            </a:r>
          </a:p>
          <a:p>
            <a:pPr lvl="1" algn="just">
              <a:defRPr/>
            </a:pPr>
            <a:r>
              <a:rPr lang="en-US" sz="1800" dirty="0"/>
              <a:t>Pasquotank </a:t>
            </a:r>
          </a:p>
          <a:p>
            <a:pPr algn="just">
              <a:defRPr/>
            </a:pPr>
            <a:r>
              <a:rPr lang="en-US" sz="2000" dirty="0"/>
              <a:t>These case studies were used to get a clearer picture of the current landscape of the program in various geographic regions </a:t>
            </a:r>
          </a:p>
          <a:p>
            <a:pPr algn="just">
              <a:defRPr/>
            </a:pPr>
            <a:r>
              <a:rPr lang="en-US" sz="2000" dirty="0"/>
              <a:t>Counties were asked to provide the following data points:</a:t>
            </a:r>
          </a:p>
          <a:p>
            <a:pPr lvl="1" algn="just">
              <a:defRPr/>
            </a:pPr>
            <a:r>
              <a:rPr lang="en-US" sz="1800" dirty="0"/>
              <a:t>Total scrap tire tonnage disposed of per fiscal year </a:t>
            </a:r>
          </a:p>
          <a:p>
            <a:pPr lvl="1" algn="just">
              <a:defRPr/>
            </a:pPr>
            <a:r>
              <a:rPr lang="en-US" sz="1800" dirty="0"/>
              <a:t>Cost of disposal per fiscal year </a:t>
            </a:r>
          </a:p>
          <a:p>
            <a:pPr lvl="1" algn="just">
              <a:defRPr/>
            </a:pPr>
            <a:r>
              <a:rPr lang="en-US" sz="1800" dirty="0"/>
              <a:t>Any grant funds received per fiscal year </a:t>
            </a:r>
          </a:p>
        </p:txBody>
      </p:sp>
    </p:spTree>
    <p:extLst>
      <p:ext uri="{BB962C8B-B14F-4D97-AF65-F5344CB8AC3E}">
        <p14:creationId xmlns:p14="http://schemas.microsoft.com/office/powerpoint/2010/main" val="365181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59C6D-76C9-A8CC-3D3C-35CCD9B1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Study- Cherokee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461290A-F861-095D-85A7-B1C21AB362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8987381"/>
              </p:ext>
            </p:extLst>
          </p:nvPr>
        </p:nvGraphicFramePr>
        <p:xfrm>
          <a:off x="780473" y="2473036"/>
          <a:ext cx="4673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32802B2-5D3F-15A4-07EC-9B09C5D751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670514"/>
              </p:ext>
            </p:extLst>
          </p:nvPr>
        </p:nvGraphicFramePr>
        <p:xfrm>
          <a:off x="6100620" y="2563091"/>
          <a:ext cx="4533900" cy="278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6298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B7DCB-68A7-2B63-15D0-48635F39D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Study- Pasquotank County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DDB9C50-D13C-4B68-9274-9F9E3B42F2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0490958"/>
              </p:ext>
            </p:extLst>
          </p:nvPr>
        </p:nvGraphicFramePr>
        <p:xfrm>
          <a:off x="6096000" y="2700193"/>
          <a:ext cx="4536440" cy="278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A33BF40-D275-F5F4-3F50-696C31A5B4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9381797"/>
              </p:ext>
            </p:extLst>
          </p:nvPr>
        </p:nvGraphicFramePr>
        <p:xfrm>
          <a:off x="901700" y="2698750"/>
          <a:ext cx="4597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0250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CFA55-7F3C-ABB0-40F5-EEB86C59C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Study- Buncombe County  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D94B366-4A1F-4B02-99ED-C0A6283D4E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1896175"/>
              </p:ext>
            </p:extLst>
          </p:nvPr>
        </p:nvGraphicFramePr>
        <p:xfrm>
          <a:off x="6096000" y="2533938"/>
          <a:ext cx="4536440" cy="278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7443245-7D4A-C2FE-9ED9-C7E5FB9BC4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3659259"/>
              </p:ext>
            </p:extLst>
          </p:nvPr>
        </p:nvGraphicFramePr>
        <p:xfrm>
          <a:off x="698500" y="2533938"/>
          <a:ext cx="4699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6772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652A3-CCD4-F3ED-1FBF-A46ADCA8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Study- Mecklenburg County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2BAFCCE-73EF-36F8-7555-4872E0EDB9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4971603"/>
              </p:ext>
            </p:extLst>
          </p:nvPr>
        </p:nvGraphicFramePr>
        <p:xfrm>
          <a:off x="665596" y="2722418"/>
          <a:ext cx="50419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B01A298-B46E-4539-BBC3-60A01E92CC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758014"/>
              </p:ext>
            </p:extLst>
          </p:nvPr>
        </p:nvGraphicFramePr>
        <p:xfrm>
          <a:off x="6096000" y="2722418"/>
          <a:ext cx="4963160" cy="2874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9368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51966-A463-F901-4A25-469297EC0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7A31E-8DB7-A49A-5B03-D272B586E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Issues are not collective across the state; the problems are individualized</a:t>
            </a:r>
          </a:p>
          <a:p>
            <a:r>
              <a:rPr lang="en-US" sz="2000" dirty="0"/>
              <a:t>The quantity of tires disposed of has remained consistent</a:t>
            </a:r>
          </a:p>
          <a:p>
            <a:r>
              <a:rPr lang="en-US" sz="2000" dirty="0"/>
              <a:t>Due to inflation and lack of grant funding, counties are left to cover more of the disposal costs</a:t>
            </a:r>
          </a:p>
          <a:p>
            <a:r>
              <a:rPr lang="en-US" sz="2000" dirty="0"/>
              <a:t>The grant funds received from the Department of Environmental Quality are not rising with inflation and do not cover enough of the disposal costs </a:t>
            </a:r>
          </a:p>
        </p:txBody>
      </p:sp>
    </p:spTree>
    <p:extLst>
      <p:ext uri="{BB962C8B-B14F-4D97-AF65-F5344CB8AC3E}">
        <p14:creationId xmlns:p14="http://schemas.microsoft.com/office/powerpoint/2010/main" val="1015251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51966-A463-F901-4A25-469297EC0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7A31E-8DB7-A49A-5B03-D272B586E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800225"/>
            <a:ext cx="8915402" cy="4729163"/>
          </a:xfrm>
        </p:spPr>
        <p:txBody>
          <a:bodyPr>
            <a:normAutofit/>
          </a:bodyPr>
          <a:lstStyle/>
          <a:p>
            <a:r>
              <a:rPr lang="en-US" sz="2200" dirty="0"/>
              <a:t>Continuous advocacy for Senate Bill 428, which changes the tax allocation to aid the counties</a:t>
            </a:r>
          </a:p>
          <a:p>
            <a:pPr lvl="1"/>
            <a:r>
              <a:rPr lang="en-US" sz="1900" dirty="0"/>
              <a:t>This senate bill proposes that 30% of the net tax proceeds be credited to the Scrap Tire Disposal Account instead of the General Fund</a:t>
            </a:r>
          </a:p>
          <a:p>
            <a:pPr lvl="1"/>
            <a:r>
              <a:rPr lang="en-US" sz="1900" dirty="0"/>
              <a:t>This would change the grant funding back to a percentage-based allocation instead of a fixed allocation. This allows for more grant funding available to the counties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CC896-076F-87CE-D00F-F3373F0E7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4412719"/>
            <a:ext cx="8915400" cy="837708"/>
          </a:xfrm>
        </p:spPr>
        <p:txBody>
          <a:bodyPr>
            <a:normAutofit/>
          </a:bodyPr>
          <a:lstStyle/>
          <a:p>
            <a:r>
              <a:rPr lang="en-US" sz="3200"/>
              <a:t>Questions</a:t>
            </a:r>
          </a:p>
        </p:txBody>
      </p:sp>
      <p:pic>
        <p:nvPicPr>
          <p:cNvPr id="4" name="Picture 3" descr="Tire stacked in pattern">
            <a:extLst>
              <a:ext uri="{FF2B5EF4-FFF2-40B4-BE49-F238E27FC236}">
                <a16:creationId xmlns:a16="http://schemas.microsoft.com/office/drawing/2014/main" id="{0013DE66-918B-3C5F-B27C-54A9D57524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147" r="1" b="7811"/>
          <a:stretch/>
        </p:blipFill>
        <p:spPr>
          <a:xfrm>
            <a:off x="800100" y="1"/>
            <a:ext cx="11391900" cy="41094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902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73592-0A09-4420-667C-2F49F769F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8" y="435247"/>
            <a:ext cx="9493893" cy="1186903"/>
          </a:xfrm>
        </p:spPr>
        <p:txBody>
          <a:bodyPr>
            <a:normAutofit/>
          </a:bodyPr>
          <a:lstStyle/>
          <a:p>
            <a:r>
              <a:rPr lang="en-US" dirty="0"/>
              <a:t>Problem Definition </a:t>
            </a:r>
          </a:p>
        </p:txBody>
      </p:sp>
      <p:pic>
        <p:nvPicPr>
          <p:cNvPr id="4" name="Picture Placeholder 6" descr="A picture containing sky, outdoor, ground&#10;&#10;Description automatically generated">
            <a:extLst>
              <a:ext uri="{FF2B5EF4-FFF2-40B4-BE49-F238E27FC236}">
                <a16:creationId xmlns:a16="http://schemas.microsoft.com/office/drawing/2014/main" id="{3C4E822F-5B38-FE4E-AB2D-AD8C741066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02" r="15831" b="-2"/>
          <a:stretch/>
        </p:blipFill>
        <p:spPr>
          <a:xfrm>
            <a:off x="7322029" y="2057400"/>
            <a:ext cx="4069871" cy="480060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A6EE1A-BBED-E07A-1580-BD5B7AD5A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2057400"/>
            <a:ext cx="4876800" cy="413725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000" dirty="0"/>
              <a:t>North Carolina counties are reporting a notable surge in scrap tire disposals, and elevated disposal expenses. Coupled with decreased state funding, counties struggle to finance their programs and are compelled to make adjustments in their budgets</a:t>
            </a:r>
          </a:p>
        </p:txBody>
      </p:sp>
    </p:spTree>
    <p:extLst>
      <p:ext uri="{BB962C8B-B14F-4D97-AF65-F5344CB8AC3E}">
        <p14:creationId xmlns:p14="http://schemas.microsoft.com/office/powerpoint/2010/main" val="3551535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55A37-3597-E0B4-88EE-0BEE58063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A3643-CE4E-06F8-1386-E1497980F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“About.”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North Carolina Association of County Commissioners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31 Oct. 2023,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www.ncacc.org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/about/.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rebuchet MS" panose="020B0703020202090204" pitchFamily="34" charset="0"/>
                <a:cs typeface="Times New Roman" panose="02020603050405020304" pitchFamily="18" charset="0"/>
              </a:rPr>
              <a:t>Environmental Protection Agency. (2010, December). 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rebuchet MS" panose="020B0703020202090204" pitchFamily="34" charset="0"/>
                <a:cs typeface="Times New Roman" panose="02020603050405020304" pitchFamily="18" charset="0"/>
              </a:rPr>
              <a:t>The scrap tires: Handbook on recycling applications and management for the U.S. and Mexico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rebuchet MS" panose="020B0703020202090204" pitchFamily="34" charset="0"/>
                <a:cs typeface="Times New Roman" panose="02020603050405020304" pitchFamily="18" charset="0"/>
              </a:rPr>
              <a:t>, Environmental Protection Agency, EPA 30-10-010.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rebuchet MS" panose="020B0703020202090204" pitchFamily="34" charset="0"/>
                <a:cs typeface="Times New Roman" panose="02020603050405020304" pitchFamily="18" charset="0"/>
              </a:rPr>
              <a:t>“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rebuchet MS" panose="020B0703020202090204" pitchFamily="34" charset="0"/>
                <a:cs typeface="Times New Roman" panose="02020603050405020304" pitchFamily="18" charset="0"/>
              </a:rPr>
              <a:t>Naspaa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rebuchet MS" panose="020B0703020202090204" pitchFamily="34" charset="0"/>
                <a:cs typeface="Times New Roman" panose="02020603050405020304" pitchFamily="18" charset="0"/>
              </a:rPr>
              <a:t> Competencies.”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rebuchet MS" panose="020B0703020202090204" pitchFamily="34" charset="0"/>
                <a:cs typeface="Times New Roman" panose="02020603050405020304" pitchFamily="18" charset="0"/>
              </a:rPr>
              <a:t>Atlas of Public Management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rebuchet MS" panose="020B0703020202090204" pitchFamily="34" charset="0"/>
                <a:cs typeface="Times New Roman" panose="02020603050405020304" pitchFamily="18" charset="0"/>
              </a:rPr>
              <a:t>, www.atlas101.ca/pm/competencies-database/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rebuchet MS" panose="020B0703020202090204" pitchFamily="34" charset="0"/>
                <a:cs typeface="Times New Roman" panose="02020603050405020304" pitchFamily="18" charset="0"/>
              </a:rPr>
              <a:t>naspaa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rebuchet MS" panose="020B0703020202090204" pitchFamily="34" charset="0"/>
                <a:cs typeface="Times New Roman" panose="02020603050405020304" pitchFamily="18" charset="0"/>
              </a:rPr>
              <a:t>-competencies/. Accessed 3 Dec. 2023.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North Carolina General Statutes - Chapter 130A Article 9. https://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www.ncleg.net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enactedlegislation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/statutes/html/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byarticle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/chapter_130a/article_9.html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North Carolina General Statute, Article 5 Part B. https://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www.ncleg.net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enactedlegislation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/statutes/html/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byarticle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/chapter_1/article_5.html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Recycled Rubber Industry: America’s Most Successful ... - Squarespace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static1.squarespace.com/static/60e7217fc5b6e37824b94aea/t/63c963cf852e235b5637eada/1674142671481/The+Recycled+Rubber+Industry+America%27s+Most+Successful+Recycling+Story+%284%29.pdf. Accessed 3 Dec. 2023.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448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C3E0A-423D-29BE-8DC5-8C1B5ABD3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057401"/>
            <a:ext cx="5257800" cy="1043260"/>
          </a:xfrm>
        </p:spPr>
        <p:txBody>
          <a:bodyPr anchor="ctr">
            <a:normAutofit/>
          </a:bodyPr>
          <a:lstStyle/>
          <a:p>
            <a:r>
              <a:rPr lang="en-US" dirty="0"/>
              <a:t>Project Deliverables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12565-E4B3-6B87-30EA-71236D16F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521" y="3100660"/>
            <a:ext cx="5274371" cy="1805169"/>
          </a:xfrm>
        </p:spPr>
        <p:txBody>
          <a:bodyPr>
            <a:noAutofit/>
          </a:bodyPr>
          <a:lstStyle/>
          <a:p>
            <a:r>
              <a:rPr lang="en-US" sz="2000" dirty="0"/>
              <a:t>Summary of findings &amp; root cause analysis </a:t>
            </a:r>
          </a:p>
          <a:p>
            <a:r>
              <a:rPr lang="en-US" sz="2000" dirty="0"/>
              <a:t>Data summary of case studies</a:t>
            </a:r>
          </a:p>
          <a:p>
            <a:r>
              <a:rPr lang="en-US" sz="2000" dirty="0"/>
              <a:t>Policy summary of the program legislation</a:t>
            </a:r>
          </a:p>
          <a:p>
            <a:r>
              <a:rPr lang="en-US" sz="2000" dirty="0"/>
              <a:t>Policy recommendations </a:t>
            </a:r>
          </a:p>
        </p:txBody>
      </p:sp>
      <p:pic>
        <p:nvPicPr>
          <p:cNvPr id="5" name="Picture 4" descr="Magnifying glass showing decling performance">
            <a:extLst>
              <a:ext uri="{FF2B5EF4-FFF2-40B4-BE49-F238E27FC236}">
                <a16:creationId xmlns:a16="http://schemas.microsoft.com/office/drawing/2014/main" id="{A40A6AFC-4A15-0B29-EC43-ABC364D9E3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52" r="32215" b="-2"/>
          <a:stretch/>
        </p:blipFill>
        <p:spPr>
          <a:xfrm>
            <a:off x="7584501" y="2057400"/>
            <a:ext cx="2717789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903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382FB-6E26-35AA-B896-DF7E2D091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North Carolina’s Scrap Tire Disposal Act</a:t>
            </a:r>
            <a:br>
              <a:rPr lang="en-US" dirty="0"/>
            </a:br>
            <a:r>
              <a:rPr lang="en-US" sz="2000" b="0" i="1" dirty="0"/>
              <a:t>Article 9. Part 2B.</a:t>
            </a:r>
            <a:br>
              <a:rPr lang="en-US" sz="2000" b="0" i="1" dirty="0"/>
            </a:br>
            <a:r>
              <a:rPr lang="en-US" sz="2000" b="0" i="1" dirty="0"/>
              <a:t>NCGS 130A-309.51 through 130A-309.64</a:t>
            </a:r>
            <a:br>
              <a:rPr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dobe Devanagari"/>
                <a:cs typeface="Adobe Devanagari" panose="02040503050201020203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86C22-CFAA-532E-94D7-1E83CD239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/>
              <a:t>Prevent the uncontrolled disposal of scrap tires, which may create public health and safety concerns</a:t>
            </a:r>
          </a:p>
          <a:p>
            <a:pPr algn="just"/>
            <a:r>
              <a:rPr lang="en-US" sz="2000" dirty="0"/>
              <a:t>Administered through units of local government</a:t>
            </a:r>
          </a:p>
          <a:p>
            <a:pPr algn="just"/>
            <a:r>
              <a:rPr lang="en-US" sz="2000" dirty="0"/>
              <a:t>Counties are required to dispose of scrap tires located within the county, whether accumulated, dumped, generated within, or brought into the county</a:t>
            </a:r>
          </a:p>
          <a:p>
            <a:pPr algn="just"/>
            <a:r>
              <a:rPr lang="en-US" sz="2000" dirty="0"/>
              <a:t>Each county is responsible for providing for at least one scrap tire disposal [collection] site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chemeClr val="accent3"/>
                </a:solidFill>
                <a:latin typeface="Adobe Devanagari"/>
                <a:cs typeface="Adobe Devanagari" panose="02040503050201020203" pitchFamily="18" charset="0"/>
              </a:rPr>
              <a:t> </a:t>
            </a:r>
            <a:endParaRPr lang="en-US" sz="1800" dirty="0">
              <a:solidFill>
                <a:schemeClr val="accent3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3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382FB-6E26-35AA-B896-DF7E2D091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Scrap Tire Disposal Tax</a:t>
            </a:r>
            <a:br>
              <a:rPr lang="en-US" dirty="0"/>
            </a:br>
            <a:r>
              <a:rPr lang="en-US" sz="2000" b="0" i="1" dirty="0"/>
              <a:t>Article 5. Part B.</a:t>
            </a:r>
            <a:br>
              <a:rPr lang="en-US" sz="2000" b="0" i="1" dirty="0"/>
            </a:br>
            <a:r>
              <a:rPr lang="en-US" sz="2000" b="0" i="1" dirty="0"/>
              <a:t>NCGS 105-185.15 through 105-187.19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86C22-CFAA-532E-94D7-1E83CD239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/>
              <a:t>The NCDOR Scrap Tire Disposal Tax imposes a tax at a percentage rate of the sales price of each new tire sold:   </a:t>
            </a:r>
          </a:p>
          <a:p>
            <a:pPr marL="457200" lvl="2" algn="just">
              <a:spcBef>
                <a:spcPts val="1000"/>
              </a:spcBef>
              <a:defRPr/>
            </a:pPr>
            <a:r>
              <a:rPr lang="en-US" sz="1900" dirty="0"/>
              <a:t>Bead diameter of less than 20 inches is taxed at a rate of 2%</a:t>
            </a:r>
          </a:p>
          <a:p>
            <a:pPr marL="457200" lvl="2" algn="just">
              <a:spcBef>
                <a:spcPts val="1000"/>
              </a:spcBef>
              <a:defRPr/>
            </a:pPr>
            <a:r>
              <a:rPr lang="en-US" sz="1900" dirty="0"/>
              <a:t>Bead diameter of 20 inches or more is taxed at a rate of 1%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200" dirty="0"/>
              <a:t>The Scrap Tire Disposal Tax requires that net tax proceeds collected from the sale of new tires be distributed to counties on a per capita basis</a:t>
            </a:r>
          </a:p>
          <a:p>
            <a:pPr marR="0" lvl="0" algn="just" fontAlgn="auto"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/>
              <a:t>Used tires are exempt from the Tax</a:t>
            </a: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13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83501-012A-0F00-9F40-D870B7109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Tire Disposal Process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714A8B8-2396-C2C3-3885-CCADE0C8FD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545621"/>
              </p:ext>
            </p:extLst>
          </p:nvPr>
        </p:nvGraphicFramePr>
        <p:xfrm>
          <a:off x="1638300" y="2057400"/>
          <a:ext cx="8915400" cy="413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441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4BF1E-EF68-DF45-33CD-A9B29EA9A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3E8D3-42A4-BFF2-8A88-3200D30B2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North Carolina Association of County Commissioners (NCACC) received numerous counties reporting a significant increase in scrap tire disposals and a rise in the cost of tire disposals.</a:t>
            </a:r>
          </a:p>
          <a:p>
            <a:r>
              <a:rPr lang="en-US" sz="2000" dirty="0"/>
              <a:t>NCACC sought to answer the following:</a:t>
            </a:r>
          </a:p>
          <a:p>
            <a:pPr lvl="1"/>
            <a:r>
              <a:rPr lang="en-US" sz="1800" dirty="0"/>
              <a:t>Has there indeed been a dramatic increase in scrap tire disposals, and if so, what is the root cause?</a:t>
            </a:r>
          </a:p>
          <a:p>
            <a:pPr lvl="1"/>
            <a:r>
              <a:rPr lang="en-US" sz="1800" dirty="0"/>
              <a:t>Have changes in the program’s legislation over the years made it harder for counties to cover their costs?</a:t>
            </a:r>
          </a:p>
          <a:p>
            <a:pPr lvl="1"/>
            <a:r>
              <a:rPr lang="en-US" sz="1800" dirty="0"/>
              <a:t>What solutions can be recommended to make tire disposal more affordable for counites?</a:t>
            </a:r>
          </a:p>
        </p:txBody>
      </p:sp>
    </p:spTree>
    <p:extLst>
      <p:ext uri="{BB962C8B-B14F-4D97-AF65-F5344CB8AC3E}">
        <p14:creationId xmlns:p14="http://schemas.microsoft.com/office/powerpoint/2010/main" val="274698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53C3F-7C3B-1046-50AA-0747D768C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Research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BEF855-859D-481A-8D98-91FFA4AA7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/>
              <a:t>Interviews were conducted with various stakeholders in the scrap tire disposal process </a:t>
            </a:r>
          </a:p>
          <a:p>
            <a:pPr lvl="0"/>
            <a:r>
              <a:rPr lang="en-US" sz="2000" dirty="0"/>
              <a:t>Data was collected and analyzed from various counties, the North Carolina Department of Environmental Quality, and the Department of Revenue </a:t>
            </a:r>
          </a:p>
          <a:p>
            <a:pPr lvl="0"/>
            <a:r>
              <a:rPr lang="en-US" sz="2000" dirty="0"/>
              <a:t>Legislation was reviewed and studied to find notable changes</a:t>
            </a:r>
          </a:p>
          <a:p>
            <a:pPr lvl="0"/>
            <a:r>
              <a:rPr lang="en-US" sz="2000" dirty="0"/>
              <a:t>Reports outlining other states’ scrap tire disposal programs were studied to find possible solutions and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3699850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E5BD-ADE8-CB84-388F-BAED62AE2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Streams for Counties 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0BF1E9C7-5266-312E-4F32-28FE5F59E5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052988"/>
              </p:ext>
            </p:extLst>
          </p:nvPr>
        </p:nvGraphicFramePr>
        <p:xfrm>
          <a:off x="1110049" y="214153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276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671C2-DE30-9C80-50E1-5139FB3B0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Tax Allocations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971833-F742-0F4B-286F-CC93CF421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543024"/>
              </p:ext>
            </p:extLst>
          </p:nvPr>
        </p:nvGraphicFramePr>
        <p:xfrm>
          <a:off x="2286126" y="2057400"/>
          <a:ext cx="7967346" cy="4001336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983673">
                  <a:extLst>
                    <a:ext uri="{9D8B030D-6E8A-4147-A177-3AD203B41FA5}">
                      <a16:colId xmlns:a16="http://schemas.microsoft.com/office/drawing/2014/main" val="789941026"/>
                    </a:ext>
                  </a:extLst>
                </a:gridCol>
                <a:gridCol w="3983673">
                  <a:extLst>
                    <a:ext uri="{9D8B030D-6E8A-4147-A177-3AD203B41FA5}">
                      <a16:colId xmlns:a16="http://schemas.microsoft.com/office/drawing/2014/main" val="4181477452"/>
                    </a:ext>
                  </a:extLst>
                </a:gridCol>
              </a:tblGrid>
              <a:tr h="451694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SL 1991-221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10%- Solid Waste Management Trust Fund (SWMTF)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7563150"/>
                  </a:ext>
                </a:extLst>
              </a:tr>
              <a:tr h="4516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90%- Back to counties on per capita basis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7969979"/>
                  </a:ext>
                </a:extLst>
              </a:tr>
              <a:tr h="225847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SL 1993-548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5%- SWMTF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6364091"/>
                  </a:ext>
                </a:extLst>
              </a:tr>
              <a:tr h="4516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27%- Scrap Tire Disposal Account (25% of these funds to make grants)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9218532"/>
                  </a:ext>
                </a:extLst>
              </a:tr>
              <a:tr h="4516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68%- Back to counties on per capita basis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9298376"/>
                  </a:ext>
                </a:extLst>
              </a:tr>
              <a:tr h="225847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SL 2007-153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8%- SWMTF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1960921"/>
                  </a:ext>
                </a:extLst>
              </a:tr>
              <a:tr h="2258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22%- STDA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3084922"/>
                  </a:ext>
                </a:extLst>
              </a:tr>
              <a:tr h="4516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70%- Back to counties on per capita basis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5702303"/>
                  </a:ext>
                </a:extLst>
              </a:tr>
              <a:tr h="451694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SL 2013-360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30%- To the general fund ($420,000 of these funds to make grants) 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9152083"/>
                  </a:ext>
                </a:extLst>
              </a:tr>
              <a:tr h="4516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70%- Back to counties on per capita basis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9650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952883"/>
      </p:ext>
    </p:extLst>
  </p:cSld>
  <p:clrMapOvr>
    <a:masterClrMapping/>
  </p:clrMapOvr>
</p:sld>
</file>

<file path=ppt/theme/theme1.xml><?xml version="1.0" encoding="utf-8"?>
<a:theme xmlns:a="http://schemas.openxmlformats.org/drawingml/2006/main" name="EncaseVTI">
  <a:themeElements>
    <a:clrScheme name="Blue">
      <a:dk1>
        <a:srgbClr val="000000"/>
      </a:dk1>
      <a:lt1>
        <a:srgbClr val="FFFFFF"/>
      </a:lt1>
      <a:dk2>
        <a:srgbClr val="153A63"/>
      </a:dk2>
      <a:lt2>
        <a:srgbClr val="DBEFF9"/>
      </a:lt2>
      <a:accent1>
        <a:srgbClr val="0F6FC6"/>
      </a:accent1>
      <a:accent2>
        <a:srgbClr val="009DD9"/>
      </a:accent2>
      <a:accent3>
        <a:srgbClr val="09B8C0"/>
      </a:accent3>
      <a:accent4>
        <a:srgbClr val="0EBC8C"/>
      </a:accent4>
      <a:accent5>
        <a:srgbClr val="71B959"/>
      </a:accent5>
      <a:accent6>
        <a:srgbClr val="96B042"/>
      </a:accent6>
      <a:hlink>
        <a:srgbClr val="C37400"/>
      </a:hlink>
      <a:folHlink>
        <a:srgbClr val="4F9085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caseVTI" id="{C293990F-FDB3-4ED3-8175-FB79CE5A2A12}" vid="{A5662C19-271F-459F-B4ED-861A982376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18052</TotalTime>
  <Words>1252</Words>
  <Application>Microsoft Office PowerPoint</Application>
  <PresentationFormat>Widescreen</PresentationFormat>
  <Paragraphs>112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Adobe Devanagari</vt:lpstr>
      <vt:lpstr>Arial</vt:lpstr>
      <vt:lpstr>Avenir Next LT Pro</vt:lpstr>
      <vt:lpstr>Avenir Next LT Pro Light</vt:lpstr>
      <vt:lpstr>Calibri</vt:lpstr>
      <vt:lpstr>inherit</vt:lpstr>
      <vt:lpstr>Times New Roman</vt:lpstr>
      <vt:lpstr>EncaseVTI</vt:lpstr>
      <vt:lpstr>North Carolina Scrap Tire Disposal Program  North Carolina Association of County Commissioners </vt:lpstr>
      <vt:lpstr>Problem Definition </vt:lpstr>
      <vt:lpstr>North Carolina’s Scrap Tire Disposal Act Article 9. Part 2B. NCGS 130A-309.51 through 130A-309.64 </vt:lpstr>
      <vt:lpstr>Scrap Tire Disposal Tax Article 5. Part B. NCGS 105-185.15 through 105-187.19</vt:lpstr>
      <vt:lpstr>Tire Disposal Process </vt:lpstr>
      <vt:lpstr>Project Overview </vt:lpstr>
      <vt:lpstr>Methods of Research </vt:lpstr>
      <vt:lpstr>Revenue Streams for Counties </vt:lpstr>
      <vt:lpstr>Changes in Tax Allocations</vt:lpstr>
      <vt:lpstr>Scrap Tire Disposal Tax- Distribution of Proceeds </vt:lpstr>
      <vt:lpstr>Grant Funding Nuances </vt:lpstr>
      <vt:lpstr>Case Studies </vt:lpstr>
      <vt:lpstr>Case Study- Cherokee</vt:lpstr>
      <vt:lpstr>Case Study- Pasquotank County </vt:lpstr>
      <vt:lpstr>Case Study- Buncombe County  </vt:lpstr>
      <vt:lpstr>Case Study- Mecklenburg County </vt:lpstr>
      <vt:lpstr>Case Study Summary</vt:lpstr>
      <vt:lpstr>Program Improvements</vt:lpstr>
      <vt:lpstr>Questions</vt:lpstr>
      <vt:lpstr>References</vt:lpstr>
      <vt:lpstr>Project Deliverables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Carolina Scrap Tire Disposal Program</dc:title>
  <dc:creator>Cody Carver</dc:creator>
  <cp:lastModifiedBy>Destiny Everett</cp:lastModifiedBy>
  <cp:revision>24</cp:revision>
  <dcterms:created xsi:type="dcterms:W3CDTF">2023-10-23T20:55:16Z</dcterms:created>
  <dcterms:modified xsi:type="dcterms:W3CDTF">2024-06-13T15:49:12Z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d321b5f-a4ea-42e4-9273-2f91b9a1a708_Enabled">
    <vt:lpwstr>true</vt:lpwstr>
  </property>
  <property fmtid="{D5CDD505-2E9C-101B-9397-08002B2CF9AE}" pid="3" name="MSIP_Label_8d321b5f-a4ea-42e4-9273-2f91b9a1a708_SetDate">
    <vt:lpwstr>2023-11-28T19:15:25Z</vt:lpwstr>
  </property>
  <property fmtid="{D5CDD505-2E9C-101B-9397-08002B2CF9AE}" pid="4" name="MSIP_Label_8d321b5f-a4ea-42e4-9273-2f91b9a1a708_Method">
    <vt:lpwstr>Standard</vt:lpwstr>
  </property>
  <property fmtid="{D5CDD505-2E9C-101B-9397-08002B2CF9AE}" pid="5" name="MSIP_Label_8d321b5f-a4ea-42e4-9273-2f91b9a1a708_Name">
    <vt:lpwstr>Low Confidentiality - Green</vt:lpwstr>
  </property>
  <property fmtid="{D5CDD505-2E9C-101B-9397-08002B2CF9AE}" pid="6" name="MSIP_Label_8d321b5f-a4ea-42e4-9273-2f91b9a1a708_SiteId">
    <vt:lpwstr>c5b35b5a-16d5-4414-8ee1-7bde70543f1b</vt:lpwstr>
  </property>
  <property fmtid="{D5CDD505-2E9C-101B-9397-08002B2CF9AE}" pid="7" name="MSIP_Label_8d321b5f-a4ea-42e4-9273-2f91b9a1a708_ActionId">
    <vt:lpwstr>240010a5-f10a-40f6-bfc4-5b5629dfb67b</vt:lpwstr>
  </property>
  <property fmtid="{D5CDD505-2E9C-101B-9397-08002B2CF9AE}" pid="8" name="MSIP_Label_8d321b5f-a4ea-42e4-9273-2f91b9a1a708_ContentBits">
    <vt:lpwstr>0</vt:lpwstr>
  </property>
</Properties>
</file>